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1993219475" r:id="rId2"/>
    <p:sldId id="1993219499" r:id="rId3"/>
    <p:sldId id="1993219501" r:id="rId4"/>
    <p:sldId id="1993219477" r:id="rId5"/>
    <p:sldId id="1993219396" r:id="rId6"/>
    <p:sldId id="1993219399" r:id="rId7"/>
    <p:sldId id="1993219502" r:id="rId8"/>
    <p:sldId id="263" r:id="rId9"/>
    <p:sldId id="1993219431" r:id="rId10"/>
    <p:sldId id="261" r:id="rId11"/>
    <p:sldId id="265" r:id="rId12"/>
    <p:sldId id="266" r:id="rId13"/>
    <p:sldId id="1993219513" r:id="rId14"/>
    <p:sldId id="1993219511" r:id="rId15"/>
    <p:sldId id="1993219512" r:id="rId16"/>
    <p:sldId id="1993219514" r:id="rId17"/>
    <p:sldId id="1993219509" r:id="rId18"/>
    <p:sldId id="264" r:id="rId19"/>
    <p:sldId id="259" r:id="rId20"/>
    <p:sldId id="348" r:id="rId21"/>
    <p:sldId id="1993219092" r:id="rId22"/>
    <p:sldId id="1993219292" r:id="rId23"/>
    <p:sldId id="1993219293" r:id="rId24"/>
    <p:sldId id="1993219090" r:id="rId25"/>
    <p:sldId id="1993219091" r:id="rId26"/>
    <p:sldId id="1993219294" r:id="rId27"/>
    <p:sldId id="1993219295" r:id="rId28"/>
    <p:sldId id="1993219846" r:id="rId29"/>
    <p:sldId id="1993219826" r:id="rId30"/>
    <p:sldId id="1993219828" r:id="rId31"/>
    <p:sldId id="453" r:id="rId32"/>
    <p:sldId id="454" r:id="rId33"/>
    <p:sldId id="440" r:id="rId34"/>
    <p:sldId id="444" r:id="rId35"/>
    <p:sldId id="1642" r:id="rId36"/>
    <p:sldId id="1993219847" r:id="rId37"/>
    <p:sldId id="1993219823" r:id="rId38"/>
    <p:sldId id="3509" r:id="rId39"/>
    <p:sldId id="1993219843" r:id="rId40"/>
    <p:sldId id="1993219848" r:id="rId41"/>
    <p:sldId id="1993219845" r:id="rId42"/>
    <p:sldId id="1993219849" r:id="rId43"/>
    <p:sldId id="1727" r:id="rId44"/>
    <p:sldId id="1993219347" r:id="rId45"/>
  </p:sldIdLst>
  <p:sldSz cx="12192000" cy="6858000"/>
  <p:notesSz cx="6662738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6AB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63" autoAdjust="0"/>
    <p:restoredTop sz="91727" autoAdjust="0"/>
  </p:normalViewPr>
  <p:slideViewPr>
    <p:cSldViewPr snapToGrid="0">
      <p:cViewPr varScale="1">
        <p:scale>
          <a:sx n="64" d="100"/>
          <a:sy n="64" d="100"/>
        </p:scale>
        <p:origin x="4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1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A85F4-B77B-453E-AB13-AA498B817D81}" type="datetimeFigureOut">
              <a:rPr lang="th-TH" smtClean="0"/>
              <a:t>16/01/66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77194"/>
            <a:ext cx="533019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1" y="9428585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9EBBA-21B3-4B91-8EB5-3DF5063443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154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สืบเนื่องจากการประชุมครั้งที่ผ่านมา และรายงานผลการดำเนินงานไตรมาสที่ </a:t>
            </a:r>
            <a:r>
              <a:rPr lang="en-US" dirty="0"/>
              <a:t>1 </a:t>
            </a:r>
            <a:r>
              <a:rPr lang="th-TH" dirty="0"/>
              <a:t>ปีงบประมาณ </a:t>
            </a:r>
            <a:r>
              <a:rPr lang="en-US" dirty="0"/>
              <a:t>2566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6916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การกำกับโดยเขต เพื่อให้สามารถขับเคลื่อนตามประกาศฉบับที่ </a:t>
            </a:r>
            <a:r>
              <a:rPr lang="en-US" dirty="0"/>
              <a:t>4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08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เห็นได้ว่ายังมีเงินคงเหลือก่อนการจัดสรรจำนวนมาก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41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มีการดำเนินงานแล้ว </a:t>
            </a:r>
            <a:r>
              <a:rPr lang="en-US" dirty="0"/>
              <a:t>47.8 </a:t>
            </a:r>
            <a:r>
              <a:rPr lang="th-TH" dirty="0"/>
              <a:t>ล้านบาท หากดำเนินงานได้ไม่น้อยกว่าเดิม จะลดเงินค้างในระบบให้เหลือลดลง อยู่ที่ประมาณ </a:t>
            </a:r>
            <a:r>
              <a:rPr lang="en-US" dirty="0"/>
              <a:t>300 </a:t>
            </a:r>
            <a:r>
              <a:rPr lang="th-TH" dirty="0"/>
              <a:t>ล่านบาท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3155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ผลการขับเคลื่อนโครงการสนับสนุนผ้าอ้อม ของเขตที่ </a:t>
            </a:r>
            <a:r>
              <a:rPr lang="en-US" dirty="0"/>
              <a:t>5 </a:t>
            </a:r>
            <a:r>
              <a:rPr lang="th-TH" dirty="0"/>
              <a:t>ผู้เข้าถึงที่  </a:t>
            </a:r>
            <a:r>
              <a:rPr lang="en-US" dirty="0"/>
              <a:t>1665 </a:t>
            </a:r>
            <a:r>
              <a:rPr lang="th-TH" dirty="0"/>
              <a:t>คน คิดเป็น </a:t>
            </a:r>
            <a:r>
              <a:rPr lang="en-US" dirty="0"/>
              <a:t>12 % </a:t>
            </a:r>
            <a:r>
              <a:rPr lang="th-TH" dirty="0"/>
              <a:t>มีจำนวน </a:t>
            </a:r>
            <a:r>
              <a:rPr lang="en-US" dirty="0"/>
              <a:t>57 </a:t>
            </a:r>
            <a:r>
              <a:rPr lang="th-TH" dirty="0"/>
              <a:t>กปท.ดำเนินโครงการ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6082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นำเสนอเพื่อคณะอนุกรรมการทราบ   จากมติครั้งที่ผ่านมา รายชื่อตามเอกสารแนบ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3796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A795-6F94-4A96-B820-B9038480D04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3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A795-6F94-4A96-B820-B9038480D04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81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1325" y="1231900"/>
            <a:ext cx="5915025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E6E993-300F-4AF6-9D40-62FA9294F842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27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1325" y="1231900"/>
            <a:ext cx="5915025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E6E993-300F-4AF6-9D40-62FA9294F842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66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A795-6F94-4A96-B820-B9038480D04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8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ภาพการเชื่อมโยง </a:t>
            </a:r>
            <a:r>
              <a:rPr lang="en-US" dirty="0"/>
              <a:t>3 </a:t>
            </a:r>
            <a:r>
              <a:rPr lang="th-TH" dirty="0"/>
              <a:t>กองทุนฯ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1508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72E739C-BAC7-5304-BFE1-40C959A4D2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9719FF03-6486-950A-D18F-B0B781927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2F9D967E-EDFD-EA84-3E49-18E698EDB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9812E3-788F-4D12-A4CA-DF5C2F6B9BB6}" type="slidenum">
              <a:rPr lang="en-US" altLang="th-TH" sz="12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th-TH" altLang="th-TH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95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A795-6F94-4A96-B820-B9038480D04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54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07BF9A8C-15A1-44CF-B5C6-CAE37E328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65552C3F-83F8-46C6-8102-7BCF4380E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9F943746-710F-4BE4-BBB4-60ABFFED8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39EBB257-777C-4817-8558-68A5DDA971EA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5357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เป้าหมายของ </a:t>
            </a:r>
            <a:r>
              <a:rPr lang="en-US" dirty="0"/>
              <a:t>3 </a:t>
            </a:r>
            <a:r>
              <a:rPr lang="th-TH" dirty="0"/>
              <a:t>กองทุนฯ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638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รายงานผลดำเนินงานไตรมาสที่</a:t>
            </a:r>
            <a:r>
              <a:rPr lang="en-US" dirty="0"/>
              <a:t>1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3551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ป.ป.ช. ตรวจการทุจริตเงินอุดหนุน </a:t>
            </a:r>
            <a:r>
              <a:rPr lang="en-US" dirty="0"/>
              <a:t>5 </a:t>
            </a:r>
            <a:r>
              <a:rPr lang="th-TH" dirty="0"/>
              <a:t>เรื่อง </a:t>
            </a:r>
            <a:r>
              <a:rPr lang="en-US" dirty="0"/>
              <a:t>1 </a:t>
            </a:r>
            <a:r>
              <a:rPr lang="th-TH" dirty="0"/>
              <a:t>ในนั้น คือ กปท.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539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ปปช.เสนอต่อ ครม.และมีมติให้ สปสช.ปรับปรุง การจัดทำแผนการเงิน แผนสุขภาพ เพื่อกำหนดเป้าหมายที่ชัดเจน และมีความโปรงใสในการดำเนินงาน ประชาชนเข้าถึงข้อมูลได้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6825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แนวทางปรับปรุงตามที่ ครม.มอบหมาย สปสช. โดยนำมาพัฒนาโปรแกรมให้ตอบสนองตามนโยบาย ข้อเสนอ ปปช.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5574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เดินปี </a:t>
            </a:r>
            <a:r>
              <a:rPr lang="en-US" dirty="0"/>
              <a:t>2565 </a:t>
            </a:r>
            <a:r>
              <a:rPr lang="th-TH" dirty="0"/>
              <a:t>อปท.ยังไม่เข้า </a:t>
            </a:r>
            <a:r>
              <a:rPr lang="en-US" dirty="0"/>
              <a:t>15 </a:t>
            </a:r>
            <a:r>
              <a:rPr lang="th-TH" dirty="0"/>
              <a:t>แห่ง  ปี </a:t>
            </a:r>
            <a:r>
              <a:rPr lang="en-US" dirty="0"/>
              <a:t>2566 </a:t>
            </a:r>
            <a:r>
              <a:rPr lang="th-TH" dirty="0"/>
              <a:t>เข้าร่วมเพิ่ม </a:t>
            </a:r>
            <a:r>
              <a:rPr lang="en-US" dirty="0"/>
              <a:t>3 </a:t>
            </a:r>
            <a:r>
              <a:rPr lang="th-TH" dirty="0"/>
              <a:t>แห่ง ที่ดาวแดง เขตได้ลงเยี่ยมเชิญชวน คาดว่าจะร่วมดำเนินการในปีงบประมาณ </a:t>
            </a:r>
            <a:r>
              <a:rPr lang="en-US" dirty="0"/>
              <a:t>2567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5379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สิ่งเปลี่ยนแปลงในประกาศที่ใช้ในปัจจุบัน    โดยมีเอกสารประกาศ ฉบับ 4  ประกอบให้คณะอนุกรรมการ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9EBBA-21B3-4B91-8EB5-3DF50634439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438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A335-48B0-4F35-ADFF-07307344F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50745-13BA-4FAD-8330-9D8E61C94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53B34-BB69-4C18-A0BF-9D3166ECD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4B48-E2F6-4DEC-8F06-6AE4044B2B63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64324-0C84-4802-9D1C-8987CD289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76CD9-8043-4846-8CE2-59B7AB63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164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C82FE-1B66-42CA-AF72-3F4FC517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CDF9B-D0EE-4DBE-B8DE-1FAE54CAB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8C3E7-2B8A-460F-81AD-3DE1F986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2706-F8F7-486F-89B8-796540610900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B4D00-FA36-4691-B771-743535A6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1AA58-FED0-4C48-8CC7-472CF948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092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8030F-16A2-4551-9E6C-A492AD29B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293F6-8426-4E70-9387-2775F7CFB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4C78-979E-4572-A3B5-08C24982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3AE6-085F-4E41-ABF3-6D72623B0D46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DFB14-434C-4D98-9945-A2F6AA58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D9580-FEE0-418B-9F5C-EA74A8F6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282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2EA8-0540-4C72-9BA9-3ACFFBAF6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028D8-F5FF-414E-8E1E-602D27680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BC8EB-639D-4647-A916-984AF772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256F-A116-4F66-805A-E052177DF8A5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57EAD-BFFC-422D-8BF8-A04BEE000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8ED6E-8A8F-45BA-AFAE-FE3B024D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104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6DCA4-7271-4235-BD9F-11D2241C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30C31-59E4-4522-904D-124B3A061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280-AD4F-46CA-B79E-73BD0CC02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9CF-00AE-48C9-AB6D-B5C0AD4BFCAE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E6CF-7130-46E7-BF14-B4BB1A83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01008-D16C-4638-A7EB-30FA8ACD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029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5369-9810-4B9E-AFDB-185E6874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DB262-D131-4EFA-82AD-B8F42737C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E9849-4DCF-4804-A307-60DAE713C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5A22A-523E-47AD-AE41-40D8926C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FA3C-C17F-4BF3-AC6D-86A1DFE03BD5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4B2BB-6849-48F9-ADEB-6AE66C6A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5B486-CE7B-408E-83E3-DFC46FF6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426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1DF57-E647-4B17-A913-C74127F7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79D1F-35D5-4369-8188-DEB029872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AE02D-CCC5-40F7-A7C0-71FC6734A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EF94B-9FE1-4DAC-991E-C228D37F3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9F264-A100-44BF-87E2-78B67F3C2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2EBE4-FD04-4914-BB67-18EC9172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378-6991-4A09-9A53-9388407370BD}" type="datetime1">
              <a:rPr lang="th-TH" smtClean="0"/>
              <a:t>16/01/66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159D0-9A91-43D1-BC50-072E9726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4B6BE-42C5-4A45-9F14-E19A7253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30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56B5-E6C7-4638-948A-89F37563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50D99-EEA6-466D-8D7D-335FA772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BD8C-AC08-4DD6-9AC4-37C2186F4461}" type="datetime1">
              <a:rPr lang="th-TH" smtClean="0"/>
              <a:t>16/01/66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BE7C4-3436-47C7-B184-F8B2C2D4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77A4C-C78A-4617-ABFD-07F1855E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990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1915D8-5488-489B-93AB-638A812B3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DD18-A709-49DA-B490-BA206CF71A35}" type="datetime1">
              <a:rPr lang="th-TH" smtClean="0"/>
              <a:t>16/01/66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E55D1-82AA-4E7B-977B-F787FA94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17987-A23D-4CBC-83A6-23BE50F6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379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1AF6-3D00-4122-AECD-8CD883737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303EF-F008-481D-91CD-E007359FE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D2BC7-45B2-462B-8051-1D6882CD6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CD9CB-00B9-4CF8-8DEC-2C2EFE9A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7F26-256F-404D-8514-4EC68D70DB0C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6F82A-65FA-476E-9CBC-BD14C57B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D3062-907F-4AFB-A100-8018760A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852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3BD9-0983-4F94-A496-BFBC3842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5A90FF-BCC5-4400-98DF-625BD59EA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4A462-9433-4A25-9DB8-44C22D820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D5ADB-BC40-4DD7-8267-962259AD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D2D4-960D-47E5-8045-745A289A29F8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6854F-FF92-4B2E-8A70-00B97556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E050C-B5BE-4128-9C05-9854E8FB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780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7A3B6-752B-4D73-868C-8556AD15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0DF61-51B0-4919-A731-405548453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CB89C-CBE2-494F-8B12-38AE27E2B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F656A-DB90-4CB0-80D1-6F60FE3016B9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091A8-5FE8-4964-8265-9E3DB9004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0CBFB-41B3-44C9-A435-C5D8CDFC9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7591C-B6B1-476D-B5D6-13BD14E90EB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554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ableau.nhso.go.th/view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bt.nhso.go.th/obt/diaper_project_overview_repor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package" Target="../embeddings/Microsoft_Excel_Worksheet1.xlsx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ableau.nhso.go.th/view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obt.nhso.go.th/obt/ltc_statement_report?zonecode=5&amp;provincecode=7400&amp;month=9&amp;budgetyear=2022" TargetMode="External"/><Relationship Id="rId3" Type="http://schemas.openxmlformats.org/officeDocument/2006/relationships/hyperlink" Target="https://obt.nhso.go.th/obt/ltc_statement_report?zonecode=5&amp;provincecode=7300&amp;month=9&amp;budgetyear=2022" TargetMode="External"/><Relationship Id="rId7" Type="http://schemas.openxmlformats.org/officeDocument/2006/relationships/hyperlink" Target="https://obt.nhso.go.th/obt/ltc_statement_report?zonecode=5&amp;provincecode=7500&amp;month=9&amp;budgetyear=2022" TargetMode="External"/><Relationship Id="rId2" Type="http://schemas.openxmlformats.org/officeDocument/2006/relationships/hyperlink" Target="https://obt.nhso.go.th/obt/ltc_statement_report?zonecode=5&amp;provincecode=7100&amp;month=9&amp;budgetyear=20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bt.nhso.go.th/obt/ltc_statement_report?zonecode=5&amp;provincecode=7000&amp;month=9&amp;budgetyear=2022" TargetMode="External"/><Relationship Id="rId11" Type="http://schemas.openxmlformats.org/officeDocument/2006/relationships/image" Target="../media/image28.wmf"/><Relationship Id="rId5" Type="http://schemas.openxmlformats.org/officeDocument/2006/relationships/hyperlink" Target="https://obt.nhso.go.th/obt/ltc_statement_report?zonecode=5&amp;provincecode=7600&amp;month=9&amp;budgetyear=2022" TargetMode="External"/><Relationship Id="rId10" Type="http://schemas.openxmlformats.org/officeDocument/2006/relationships/package" Target="../embeddings/Microsoft_Excel_Worksheet3.xlsx"/><Relationship Id="rId4" Type="http://schemas.openxmlformats.org/officeDocument/2006/relationships/hyperlink" Target="https://obt.nhso.go.th/obt/ltc_statement_report?zonecode=5&amp;provincecode=7700&amp;month=9&amp;budgetyear=2022" TargetMode="External"/><Relationship Id="rId9" Type="http://schemas.openxmlformats.org/officeDocument/2006/relationships/hyperlink" Target="https://obt.nhso.go.th/obt/ltc_statement_report?zonecode=5&amp;provincecode=7200&amp;month=9&amp;budgetyear=2022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obt.nhso.go.th/obt/ltc_statement_report?zonecode=7&amp;month=1&amp;budgetyear=2023" TargetMode="External"/><Relationship Id="rId13" Type="http://schemas.openxmlformats.org/officeDocument/2006/relationships/hyperlink" Target="https://obt.nhso.go.th/obt/ltc_statement_report?zonecode=12&amp;month=1&amp;budgetyear=2023" TargetMode="External"/><Relationship Id="rId3" Type="http://schemas.openxmlformats.org/officeDocument/2006/relationships/hyperlink" Target="https://obt.nhso.go.th/obt/ltc_statement_report?zonecode=2&amp;month=1&amp;budgetyear=2023" TargetMode="External"/><Relationship Id="rId7" Type="http://schemas.openxmlformats.org/officeDocument/2006/relationships/hyperlink" Target="https://obt.nhso.go.th/obt/ltc_statement_report?zonecode=6&amp;month=1&amp;budgetyear=2023" TargetMode="External"/><Relationship Id="rId12" Type="http://schemas.openxmlformats.org/officeDocument/2006/relationships/hyperlink" Target="https://obt.nhso.go.th/obt/ltc_statement_report?zonecode=11&amp;month=1&amp;budgetyear=2023" TargetMode="External"/><Relationship Id="rId2" Type="http://schemas.openxmlformats.org/officeDocument/2006/relationships/hyperlink" Target="https://obt.nhso.go.th/obt/ltc_statement_report?zonecode=1&amp;month=1&amp;budgetyear=202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bt.nhso.go.th/obt/ltc_statement_report?zonecode=5&amp;month=1&amp;budgetyear=2023" TargetMode="External"/><Relationship Id="rId11" Type="http://schemas.openxmlformats.org/officeDocument/2006/relationships/hyperlink" Target="https://obt.nhso.go.th/obt/ltc_statement_report?zonecode=10&amp;month=1&amp;budgetyear=2023" TargetMode="External"/><Relationship Id="rId5" Type="http://schemas.openxmlformats.org/officeDocument/2006/relationships/hyperlink" Target="https://obt.nhso.go.th/obt/ltc_statement_report?zonecode=4&amp;month=1&amp;budgetyear=2023" TargetMode="External"/><Relationship Id="rId15" Type="http://schemas.openxmlformats.org/officeDocument/2006/relationships/image" Target="../media/image29.wmf"/><Relationship Id="rId10" Type="http://schemas.openxmlformats.org/officeDocument/2006/relationships/hyperlink" Target="https://obt.nhso.go.th/obt/ltc_statement_report?zonecode=9&amp;month=1&amp;budgetyear=2023" TargetMode="External"/><Relationship Id="rId4" Type="http://schemas.openxmlformats.org/officeDocument/2006/relationships/hyperlink" Target="https://obt.nhso.go.th/obt/ltc_statement_report?zonecode=3&amp;month=1&amp;budgetyear=2023" TargetMode="External"/><Relationship Id="rId9" Type="http://schemas.openxmlformats.org/officeDocument/2006/relationships/hyperlink" Target="https://obt.nhso.go.th/obt/ltc_statement_report?zonecode=8&amp;month=1&amp;budgetyear=2023" TargetMode="External"/><Relationship Id="rId1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image" Target="../media/image56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jp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Relationship Id="rId27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70.jpeg"/><Relationship Id="rId7" Type="http://schemas.openxmlformats.org/officeDocument/2006/relationships/image" Target="../media/image73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8.jpeg"/><Relationship Id="rId4" Type="http://schemas.openxmlformats.org/officeDocument/2006/relationships/image" Target="../media/image71.jpeg"/><Relationship Id="rId9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image" Target="../media/image56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Relationship Id="rId27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jpeg"/><Relationship Id="rId4" Type="http://schemas.openxmlformats.org/officeDocument/2006/relationships/hyperlink" Target="https://youtu.be/RTEO6Qou_3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ableau.nhso.go.th/view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A2A194-DF95-C1A4-DD9B-2C30379FFE35}"/>
              </a:ext>
            </a:extLst>
          </p:cNvPr>
          <p:cNvSpPr txBox="1"/>
          <p:nvPr/>
        </p:nvSpPr>
        <p:spPr>
          <a:xfrm>
            <a:off x="1182251" y="1674674"/>
            <a:ext cx="9827497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การขับเคลื่อนการดำเนินงาน</a:t>
            </a:r>
          </a:p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ร่วมกับองค์กรปกครองส่วนท้องถิ่น เขต 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ราชบุรี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10C53-FFA8-8473-B18E-BC98E73C9985}"/>
              </a:ext>
            </a:extLst>
          </p:cNvPr>
          <p:cNvSpPr txBox="1"/>
          <p:nvPr/>
        </p:nvSpPr>
        <p:spPr>
          <a:xfrm>
            <a:off x="1256622" y="4064000"/>
            <a:ext cx="102803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เสนอ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อนุกรรมการหลักประกันสุขภาพระดับเขตพื้นที่ เขต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ราชบุรี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18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338B38-FB54-0FB9-CF4B-99E14556DA43}"/>
              </a:ext>
            </a:extLst>
          </p:cNvPr>
          <p:cNvSpPr txBox="1">
            <a:spLocks/>
          </p:cNvSpPr>
          <p:nvPr/>
        </p:nvSpPr>
        <p:spPr>
          <a:xfrm>
            <a:off x="9403309" y="167944"/>
            <a:ext cx="2393532" cy="1147894"/>
          </a:xfrm>
          <a:prstGeom prst="rect">
            <a:avLst/>
          </a:prstGeom>
          <a:ln w="38100">
            <a:solidFill>
              <a:srgbClr val="0000CC"/>
            </a:solidFill>
          </a:ln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120000"/>
              </a:lnSpc>
              <a:spcBef>
                <a:spcPts val="450"/>
              </a:spcBef>
              <a:buNone/>
              <a:defRPr sz="3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th-TH" sz="54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</a:t>
            </a:r>
            <a:r>
              <a:rPr lang="en-US" sz="54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42C5A-DDF2-9EA2-8787-07BE56DC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4785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1E46D-17DB-F623-3FE5-66D11A7B2AFA}"/>
              </a:ext>
            </a:extLst>
          </p:cNvPr>
          <p:cNvSpPr txBox="1"/>
          <p:nvPr/>
        </p:nvSpPr>
        <p:spPr>
          <a:xfrm>
            <a:off x="6480312" y="6396335"/>
            <a:ext cx="571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กรองฐานข้อมูลจาก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  <a:hlinkClick r:id="rId3"/>
              </a:rPr>
              <a:t>http://tableau.nhso.go.th/views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10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มค.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66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EB0C4-45A0-91E7-6414-A57B91A8F020}"/>
              </a:ext>
            </a:extLst>
          </p:cNvPr>
          <p:cNvSpPr txBox="1"/>
          <p:nvPr/>
        </p:nvSpPr>
        <p:spPr>
          <a:xfrm>
            <a:off x="1136214" y="374550"/>
            <a:ext cx="991956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ผลการกำกับข้อมูลดำเนินงานรายจังหวัด ไตรมาสที่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1/66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4D0E57-5E53-5796-891D-8F390DBFB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50915"/>
              </p:ext>
            </p:extLst>
          </p:nvPr>
        </p:nvGraphicFramePr>
        <p:xfrm>
          <a:off x="493483" y="1380993"/>
          <a:ext cx="11205029" cy="4859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5445">
                  <a:extLst>
                    <a:ext uri="{9D8B030D-6E8A-4147-A177-3AD203B41FA5}">
                      <a16:colId xmlns:a16="http://schemas.microsoft.com/office/drawing/2014/main" val="1910091898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4016276892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1928590797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1218792219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4004573745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1694954674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909005738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2146829326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676267723"/>
                    </a:ext>
                  </a:extLst>
                </a:gridCol>
                <a:gridCol w="1082176">
                  <a:extLst>
                    <a:ext uri="{9D8B030D-6E8A-4147-A177-3AD203B41FA5}">
                      <a16:colId xmlns:a16="http://schemas.microsoft.com/office/drawing/2014/main" val="1454547233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กปท.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ทำแผนการเงิน (แห่ง)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ทำแผนการเงิน (%)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อนุมัติแผนการเงิน (แห่ง)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อนุมัติแผนการเงิน (%)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ทำแผนสุขภาพ (แห่ง)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ทำแผนสุขภาพ (%)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อนุมัติแผนสุขภาพ (แห่ง)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อนุมัติแผนสุขภาพ (%)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46391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16597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นครปฐม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18506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ประจวบคีรีขันธ์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22476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61638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35115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สมุทรสงคราม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9266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สมุทรสาคร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74662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สุพรรณบุรี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126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44%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3509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รวมเขต </a:t>
                      </a:r>
                      <a:r>
                        <a:rPr lang="en-US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678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487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417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372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0929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รวมประเทศ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7,773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5,929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4,776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3,491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2,744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35%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40920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BC549-787C-CBC6-6B94-07CEEEF3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037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A0F672-CEF1-1F0D-58B8-096BA0666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489972"/>
              </p:ext>
            </p:extLst>
          </p:nvPr>
        </p:nvGraphicFramePr>
        <p:xfrm>
          <a:off x="643466" y="1488539"/>
          <a:ext cx="10905068" cy="4998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3679">
                  <a:extLst>
                    <a:ext uri="{9D8B030D-6E8A-4147-A177-3AD203B41FA5}">
                      <a16:colId xmlns:a16="http://schemas.microsoft.com/office/drawing/2014/main" val="2400861802"/>
                    </a:ext>
                  </a:extLst>
                </a:gridCol>
                <a:gridCol w="3713744">
                  <a:extLst>
                    <a:ext uri="{9D8B030D-6E8A-4147-A177-3AD203B41FA5}">
                      <a16:colId xmlns:a16="http://schemas.microsoft.com/office/drawing/2014/main" val="3699685974"/>
                    </a:ext>
                  </a:extLst>
                </a:gridCol>
                <a:gridCol w="2778012">
                  <a:extLst>
                    <a:ext uri="{9D8B030D-6E8A-4147-A177-3AD203B41FA5}">
                      <a16:colId xmlns:a16="http://schemas.microsoft.com/office/drawing/2014/main" val="715457686"/>
                    </a:ext>
                  </a:extLst>
                </a:gridCol>
                <a:gridCol w="2109633">
                  <a:extLst>
                    <a:ext uri="{9D8B030D-6E8A-4147-A177-3AD203B41FA5}">
                      <a16:colId xmlns:a16="http://schemas.microsoft.com/office/drawing/2014/main" val="3234155398"/>
                    </a:ext>
                  </a:extLst>
                </a:gridCol>
              </a:tblGrid>
              <a:tr h="369698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ยอดเงินคงเหลือยกมา65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เงินคงเหลือ ธค.65</a:t>
                      </a:r>
                      <a:endParaRPr lang="th-TH" sz="3200" b="1" i="0" u="none" strike="noStrike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ร้อยละเงินคงเหลือ</a:t>
                      </a:r>
                      <a:endParaRPr lang="th-TH" sz="3200" b="1" i="0" u="none" strike="noStrike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808304"/>
                  </a:ext>
                </a:extLst>
              </a:tr>
              <a:tr h="369698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33,240,054.39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27,726,975.14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83.41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6915"/>
                  </a:ext>
                </a:extLst>
              </a:tr>
              <a:tr h="4126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64,182,729.86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54,156,567.02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84.38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558601"/>
                  </a:ext>
                </a:extLst>
              </a:tr>
              <a:tr h="369698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สมุทรสงคราม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19,339,317.83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16,379,132.98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84.69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475749"/>
                  </a:ext>
                </a:extLst>
              </a:tr>
              <a:tr h="369698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นครปฐม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104,312,071.33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91,925,014.46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88.13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59583"/>
                  </a:ext>
                </a:extLst>
              </a:tr>
              <a:tr h="369698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สุพรรณบุรี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55,733,139.12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51,680,140.82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92.73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770389"/>
                  </a:ext>
                </a:extLst>
              </a:tr>
              <a:tr h="369698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ประจวบคีรีขันธ์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31,269,455.48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29,180,747.46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93.32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920541"/>
                  </a:ext>
                </a:extLst>
              </a:tr>
              <a:tr h="369698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45,794,961.80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42,899,032.30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93.68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277875"/>
                  </a:ext>
                </a:extLst>
              </a:tr>
              <a:tr h="369698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สมุทรสาคร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130,396,200.79 </a:t>
                      </a:r>
                      <a:endParaRPr lang="th-TH" sz="3200" b="1" i="0" u="none" strike="noStrike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122,450,994.37 </a:t>
                      </a:r>
                      <a:endParaRPr lang="th-TH" sz="3200" b="1" i="0" u="none" strike="noStrike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93.91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095324"/>
                  </a:ext>
                </a:extLst>
              </a:tr>
              <a:tr h="369698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484,267,930.60 </a:t>
                      </a:r>
                      <a:endParaRPr lang="th-TH" sz="3200" b="1" i="0" u="none" strike="noStrike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436,398,604.55 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2145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90.12</a:t>
                      </a:r>
                      <a:endParaRPr lang="th-TH" sz="3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45" marR="144000" marT="1214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806550"/>
                  </a:ext>
                </a:extLst>
              </a:tr>
            </a:tbl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72AD052-0C25-0891-1E0E-7DAB3D8738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356809"/>
              </p:ext>
            </p:extLst>
          </p:nvPr>
        </p:nvGraphicFramePr>
        <p:xfrm>
          <a:off x="10335961" y="279239"/>
          <a:ext cx="1212574" cy="1023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400" imgH="771480" progId="Excel.Sheet.8">
                  <p:embed/>
                </p:oleObj>
              </mc:Choice>
              <mc:Fallback>
                <p:oleObj name="Worksheet" showAsIcon="1" r:id="rId3" imgW="914400" imgH="771480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72AD052-0C25-0891-1E0E-7DAB3D873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35961" y="279239"/>
                        <a:ext cx="1212574" cy="1023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EE8F37-0BC9-99CA-E421-E730F354FF34}"/>
              </a:ext>
            </a:extLst>
          </p:cNvPr>
          <p:cNvSpPr txBox="1"/>
          <p:nvPr/>
        </p:nvSpPr>
        <p:spPr>
          <a:xfrm>
            <a:off x="1003853" y="5963"/>
            <a:ext cx="8971722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สถานการณ์เงิน กปท. เขต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ราชบุรี จำแนกรายจังหวัด (ณ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31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ธ.ค.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65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82EA4-1E14-27CE-C1EF-5CDE2030AA47}"/>
              </a:ext>
            </a:extLst>
          </p:cNvPr>
          <p:cNvSpPr txBox="1"/>
          <p:nvPr/>
        </p:nvSpPr>
        <p:spPr>
          <a:xfrm>
            <a:off x="6480312" y="6396335"/>
            <a:ext cx="571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กรองฐานข้อมูลจาก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http://obt.nhso.go.th  10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มค.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66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B28AE-8211-270A-4215-01BDE37A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0347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8C20B7-D7E8-695E-5279-59767FC32762}"/>
              </a:ext>
            </a:extLst>
          </p:cNvPr>
          <p:cNvSpPr txBox="1"/>
          <p:nvPr/>
        </p:nvSpPr>
        <p:spPr>
          <a:xfrm>
            <a:off x="734864" y="298803"/>
            <a:ext cx="904050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สถานการณ์เงิน กปท. เขต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ราชบุรี จำแนกรายจังหวัด</a:t>
            </a:r>
            <a:endParaRPr lang="th-TH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5D078C-B2B0-DB93-21A0-07AC8D21F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821050"/>
              </p:ext>
            </p:extLst>
          </p:nvPr>
        </p:nvGraphicFramePr>
        <p:xfrm>
          <a:off x="9985198" y="206701"/>
          <a:ext cx="1321432" cy="1114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D5D078C-B2B0-DB93-21A0-07AC8D21F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85198" y="206701"/>
                        <a:ext cx="1321432" cy="1114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CC9F4F-8CAD-1A35-FBA0-20F0B78A3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03793"/>
              </p:ext>
            </p:extLst>
          </p:nvPr>
        </p:nvGraphicFramePr>
        <p:xfrm>
          <a:off x="310551" y="1245020"/>
          <a:ext cx="11593902" cy="53141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6983">
                  <a:extLst>
                    <a:ext uri="{9D8B030D-6E8A-4147-A177-3AD203B41FA5}">
                      <a16:colId xmlns:a16="http://schemas.microsoft.com/office/drawing/2014/main" val="1000371152"/>
                    </a:ext>
                  </a:extLst>
                </a:gridCol>
                <a:gridCol w="1962304">
                  <a:extLst>
                    <a:ext uri="{9D8B030D-6E8A-4147-A177-3AD203B41FA5}">
                      <a16:colId xmlns:a16="http://schemas.microsoft.com/office/drawing/2014/main" val="2579618239"/>
                    </a:ext>
                  </a:extLst>
                </a:gridCol>
                <a:gridCol w="1800358">
                  <a:extLst>
                    <a:ext uri="{9D8B030D-6E8A-4147-A177-3AD203B41FA5}">
                      <a16:colId xmlns:a16="http://schemas.microsoft.com/office/drawing/2014/main" val="3357765066"/>
                    </a:ext>
                  </a:extLst>
                </a:gridCol>
                <a:gridCol w="2178584">
                  <a:extLst>
                    <a:ext uri="{9D8B030D-6E8A-4147-A177-3AD203B41FA5}">
                      <a16:colId xmlns:a16="http://schemas.microsoft.com/office/drawing/2014/main" val="1484792997"/>
                    </a:ext>
                  </a:extLst>
                </a:gridCol>
                <a:gridCol w="1795315">
                  <a:extLst>
                    <a:ext uri="{9D8B030D-6E8A-4147-A177-3AD203B41FA5}">
                      <a16:colId xmlns:a16="http://schemas.microsoft.com/office/drawing/2014/main" val="675315708"/>
                    </a:ext>
                  </a:extLst>
                </a:gridCol>
                <a:gridCol w="1800358">
                  <a:extLst>
                    <a:ext uri="{9D8B030D-6E8A-4147-A177-3AD203B41FA5}">
                      <a16:colId xmlns:a16="http://schemas.microsoft.com/office/drawing/2014/main" val="1754356926"/>
                    </a:ext>
                  </a:extLst>
                </a:gridCol>
              </a:tblGrid>
              <a:tr h="48310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จังหวัด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คงเหลือ ธกส.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ประมาณการรายรับ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ประมาณการเงินรวม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รายจ่ายสุทธิ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จำนวนเงินรายจ่าย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570416"/>
                  </a:ext>
                </a:extLst>
              </a:tr>
              <a:tr h="48310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 </a:t>
                      </a:r>
                      <a:r>
                        <a:rPr lang="th-TH" sz="2400" b="1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กย</a:t>
                      </a:r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.65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ทั้งหมด ปี 2566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 1</a:t>
                      </a:r>
                      <a:r>
                        <a:rPr lang="en-US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2565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21499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กาญจนบุรี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45,794,942.78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42,349,077.00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88,144,019.78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2,895,929.50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65,303,653.80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071755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นครปฐม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104,312,071.33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21,001,495.50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125,313,566.83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12,387,056.87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56,157,308.24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987061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ประจวบคีรีขันธ์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31,269,455.48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27,507,181.50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58,776,636.98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2,088,708.02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44,518,824.97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5188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เพชรบุรี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34,890,899.23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18,251,208.00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53,142,107.23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5,513,079.25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32,728,932.00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80037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ราชบุรี 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66,835,501.42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31,698,189.00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98,533,690.42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10,026,162.84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59,570,996.37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07934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สมุทรสงคราม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19,339,317.83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4,304,868.75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23,644,186.58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2,960,184.85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12,632,373.02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144750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สมุทรสาคร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131,263,587.02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7,967,155.50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139,230,742.52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7,945,206.42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34,763,534.59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536594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สุพรรณบุรี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56,176,087.51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34,000,339.50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90,176,427.01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4,052,998.30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57,715,511.36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7884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รวม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489,881,862.60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187,079,514.75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676,961,377.35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47,869,326.05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363,391,134.35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72000" marT="9525" marB="0" anchor="b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552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6761C6-B339-DE0C-FFAE-545FABAD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423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6E7E61-8615-D3D9-C4F8-CA120561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8" y="1146022"/>
            <a:ext cx="8229603" cy="5489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50DDA-E333-AFBF-59CF-B9D920D50AA7}"/>
              </a:ext>
            </a:extLst>
          </p:cNvPr>
          <p:cNvSpPr txBox="1"/>
          <p:nvPr/>
        </p:nvSpPr>
        <p:spPr>
          <a:xfrm>
            <a:off x="1537409" y="222795"/>
            <a:ext cx="9176596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ความร่วมมือด้านสาธารณสุข (ของขวัญปีใหม่) ปี </a:t>
            </a:r>
            <a:r>
              <a:rPr lang="en-US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83684D-AA44-6E1F-D3CC-BF4BE613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020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02BD2-2532-A653-CFD2-F0353991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716627-3360-5F77-E889-8BFC8A195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9585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C8820-4742-3825-0B17-D7475413A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7EBA12-0F95-6E56-5AFA-423AB9CD6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683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0CBCB-5B3F-A386-582C-1A525FE634BE}"/>
              </a:ext>
            </a:extLst>
          </p:cNvPr>
          <p:cNvSpPr txBox="1"/>
          <p:nvPr/>
        </p:nvSpPr>
        <p:spPr>
          <a:xfrm>
            <a:off x="332509" y="253708"/>
            <a:ext cx="7248699" cy="1629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โครงการแว่นตาผู้สูงอายุ</a:t>
            </a: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500,000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  <a:endPara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จากการประชุม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7x7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เมื่อวันที่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10 มค.66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ที่ผ่านมา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มติที่ประชุมเป้าหมายจะ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deploy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5x5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30B2C-4C0D-BEEB-8264-8CE0E764E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2" r="312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9A623C-2A93-7577-A2E2-DE04363355C6}"/>
              </a:ext>
            </a:extLst>
          </p:cNvPr>
          <p:cNvSpPr txBox="1"/>
          <p:nvPr/>
        </p:nvSpPr>
        <p:spPr>
          <a:xfrm>
            <a:off x="551646" y="1830162"/>
            <a:ext cx="4380807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ข้อเสนอเป็นการจัดบริการคัดกรองสายตาให้ผู้สูงอายุ ในระดับปฐมภูมิ โดย           จนท.สาธารณสุข  และใช้เงินจาก กปท.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สปสช.จะสนับสนุนแนวทาง และ     ตัวอย่างโครงการต่อไป (อยู่ในช่วงหารือ)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87EFD-C235-C618-B4F8-71985D4A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11" y="4161729"/>
            <a:ext cx="3634481" cy="24185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856919-B911-45FE-9DA3-176AC96E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6234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E7935A-8E82-2D99-0F0B-6E1DF0C1F1FB}"/>
              </a:ext>
            </a:extLst>
          </p:cNvPr>
          <p:cNvSpPr txBox="1"/>
          <p:nvPr/>
        </p:nvSpPr>
        <p:spPr>
          <a:xfrm>
            <a:off x="450164" y="140745"/>
            <a:ext cx="1015453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ทะเบียนโครงการสนับสนุนผ้าอ้อมสำหรับผู้มีภาวะกลั้นปัสสาวะหรืออุจจาระไม่ได้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441282-2040-4541-EFC7-16828FA0A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642116"/>
              </p:ext>
            </p:extLst>
          </p:nvPr>
        </p:nvGraphicFramePr>
        <p:xfrm>
          <a:off x="450164" y="1195753"/>
          <a:ext cx="4091354" cy="4972050"/>
        </p:xfrm>
        <a:graphic>
          <a:graphicData uri="http://schemas.openxmlformats.org/drawingml/2006/table">
            <a:tbl>
              <a:tblPr/>
              <a:tblGrid>
                <a:gridCol w="2396553">
                  <a:extLst>
                    <a:ext uri="{9D8B030D-6E8A-4147-A177-3AD203B41FA5}">
                      <a16:colId xmlns:a16="http://schemas.microsoft.com/office/drawing/2014/main" val="148019850"/>
                    </a:ext>
                  </a:extLst>
                </a:gridCol>
                <a:gridCol w="1694801">
                  <a:extLst>
                    <a:ext uri="{9D8B030D-6E8A-4147-A177-3AD203B41FA5}">
                      <a16:colId xmlns:a16="http://schemas.microsoft.com/office/drawing/2014/main" val="243670643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กปท.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4910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5371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นครปฐม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6649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72000" marR="180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46798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1854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940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5255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สมุทรสาคร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6379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0475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</a:t>
                      </a:r>
                    </a:p>
                  </a:txBody>
                  <a:tcPr marL="72000" marR="576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1881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825CBE-333B-02DA-0226-40DC315429B2}"/>
              </a:ext>
            </a:extLst>
          </p:cNvPr>
          <p:cNvSpPr txBox="1"/>
          <p:nvPr/>
        </p:nvSpPr>
        <p:spPr>
          <a:xfrm>
            <a:off x="-112543" y="6167803"/>
            <a:ext cx="465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  <a:hlinkClick r:id="rId3"/>
              </a:rPr>
              <a:t>https://obt.nhso.go.th/obt/diaper_project_overview_report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r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7FCCAB8-B736-BB9A-FCCE-30265F8DD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414438"/>
              </p:ext>
            </p:extLst>
          </p:nvPr>
        </p:nvGraphicFramePr>
        <p:xfrm>
          <a:off x="5104226" y="885481"/>
          <a:ext cx="6644748" cy="5933804"/>
        </p:xfrm>
        <a:graphic>
          <a:graphicData uri="http://schemas.openxmlformats.org/drawingml/2006/table">
            <a:tbl>
              <a:tblPr/>
              <a:tblGrid>
                <a:gridCol w="1520861">
                  <a:extLst>
                    <a:ext uri="{9D8B030D-6E8A-4147-A177-3AD203B41FA5}">
                      <a16:colId xmlns:a16="http://schemas.microsoft.com/office/drawing/2014/main" val="3259712953"/>
                    </a:ext>
                  </a:extLst>
                </a:gridCol>
                <a:gridCol w="1086928">
                  <a:extLst>
                    <a:ext uri="{9D8B030D-6E8A-4147-A177-3AD203B41FA5}">
                      <a16:colId xmlns:a16="http://schemas.microsoft.com/office/drawing/2014/main" val="2864757540"/>
                    </a:ext>
                  </a:extLst>
                </a:gridCol>
                <a:gridCol w="1121434">
                  <a:extLst>
                    <a:ext uri="{9D8B030D-6E8A-4147-A177-3AD203B41FA5}">
                      <a16:colId xmlns:a16="http://schemas.microsoft.com/office/drawing/2014/main" val="3873154041"/>
                    </a:ext>
                  </a:extLst>
                </a:gridCol>
                <a:gridCol w="1311215">
                  <a:extLst>
                    <a:ext uri="{9D8B030D-6E8A-4147-A177-3AD203B41FA5}">
                      <a16:colId xmlns:a16="http://schemas.microsoft.com/office/drawing/2014/main" val="3838828861"/>
                    </a:ext>
                  </a:extLst>
                </a:gridCol>
                <a:gridCol w="1604310">
                  <a:extLst>
                    <a:ext uri="{9D8B030D-6E8A-4147-A177-3AD203B41FA5}">
                      <a16:colId xmlns:a16="http://schemas.microsoft.com/office/drawing/2014/main" val="1492479035"/>
                    </a:ext>
                  </a:extLst>
                </a:gridCol>
              </a:tblGrid>
              <a:tr h="67981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จำนวนกองทุน</a:t>
                      </a:r>
                    </a:p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Pt.</a:t>
                      </a: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LTC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จำนวนผู้ป่วย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(คน)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จำนวนผู้ป่วยที่อยู่ในโครงการ (คน)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คิดเป็น %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ของคนที่รับโครงการ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949551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เชียงใหม่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16,586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553341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พิษณุโลก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11,834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005144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นครสวรรค์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9,956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416151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สระบุรี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926111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13,476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1,665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636652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ระยอง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13,053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05882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ขอนแก่น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423793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อุดรธานี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18,151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59953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นครราชสีมา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25,314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546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อุบลราชธานี</a:t>
                      </a:r>
                    </a:p>
                  </a:txBody>
                  <a:tcPr marL="72000" marR="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22,616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184415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สุรา</a:t>
                      </a:r>
                      <a:r>
                        <a:rPr lang="th-TH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ษฏร์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ธานี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13,898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575944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สงขลา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347616"/>
                  </a:ext>
                </a:extLst>
              </a:tr>
              <a:tr h="2869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กรุงเทพ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331256"/>
                  </a:ext>
                </a:extLst>
              </a:tr>
              <a:tr h="234257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6,961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189,397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7,505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939382"/>
                  </a:ext>
                </a:extLst>
              </a:tr>
            </a:tbl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5AE82D3-3C36-06EA-002C-C4DFA6FB5E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10217" y="47120"/>
          <a:ext cx="1314370" cy="110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14400" imgH="771480" progId="Excel.Sheet.12">
                  <p:embed/>
                </p:oleObj>
              </mc:Choice>
              <mc:Fallback>
                <p:oleObj name="Worksheet" showAsIcon="1" r:id="rId4" imgW="914400" imgH="771480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5AE82D3-3C36-06EA-002C-C4DFA6FB5E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10217" y="47120"/>
                        <a:ext cx="1314370" cy="110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9137C-B7E4-F3BA-1662-8F13B6D5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0239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58FCD14-BE93-E8C5-43C1-A80028FE7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228627"/>
              </p:ext>
            </p:extLst>
          </p:nvPr>
        </p:nvGraphicFramePr>
        <p:xfrm>
          <a:off x="198783" y="918448"/>
          <a:ext cx="11794433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91">
                  <a:extLst>
                    <a:ext uri="{9D8B030D-6E8A-4147-A177-3AD203B41FA5}">
                      <a16:colId xmlns:a16="http://schemas.microsoft.com/office/drawing/2014/main" val="1120034755"/>
                    </a:ext>
                  </a:extLst>
                </a:gridCol>
                <a:gridCol w="4711039">
                  <a:extLst>
                    <a:ext uri="{9D8B030D-6E8A-4147-A177-3AD203B41FA5}">
                      <a16:colId xmlns:a16="http://schemas.microsoft.com/office/drawing/2014/main" val="1035784092"/>
                    </a:ext>
                  </a:extLst>
                </a:gridCol>
                <a:gridCol w="3273395">
                  <a:extLst>
                    <a:ext uri="{9D8B030D-6E8A-4147-A177-3AD203B41FA5}">
                      <a16:colId xmlns:a16="http://schemas.microsoft.com/office/drawing/2014/main" val="3155412636"/>
                    </a:ext>
                  </a:extLst>
                </a:gridCol>
                <a:gridCol w="2948608">
                  <a:extLst>
                    <a:ext uri="{9D8B030D-6E8A-4147-A177-3AD203B41FA5}">
                      <a16:colId xmlns:a16="http://schemas.microsoft.com/office/drawing/2014/main" val="2550420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แผนงาน/กิจกรรม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376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เสนอ อปสข.ตั้งคณะทำงานฯ (อปสข.)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คณะทำงานสนับสนุน กปท.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</a:t>
                      </a:r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80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MOU </a:t>
                      </a: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หน่วยงานวิชาการในการร่วมมือสนับสนุนด้านวิชาการ</a:t>
                      </a:r>
                    </a:p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และประชุมคณะทำงานฯ (อปสข.)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 algn="l">
                        <a:buAutoNum type="arabicPeriod"/>
                      </a:pPr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MOU</a:t>
                      </a: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ร่วมดำเนินงาน</a:t>
                      </a:r>
                      <a:endParaRPr lang="en-US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14350" indent="-514350" algn="l">
                        <a:buAutoNum type="arabicPeriod"/>
                      </a:pP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โครงการต้นแบบสู่การบูรณาการในพื้นที่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ก.พ.-มี.ค.</a:t>
                      </a:r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6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ลงเยี่ยม </a:t>
                      </a:r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กองทุนฯ โดย คณะทำงาน (อปสข.)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กองทุนฯดีเด่น/เพิ่มการขับเคลื่อน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มี.ค.</a:t>
                      </a:r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87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ลงเยี่ยมและประเมินกองทุนฯ โดย เขตและแกนนำ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 กปท.ในพื้นที่ ปฏิบัติงานด้วยความมั่นใจ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ม.ค.-ส.ค.</a:t>
                      </a:r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674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ประชุมติดตามโดยคณะทำงานย่อย</a:t>
                      </a:r>
                    </a:p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ติดตามกำกับ จัดทำข้อเสนอต่อ อปสข.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ครั้ง/ปี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6101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031D19-0E4E-F309-A4AD-E386C193A559}"/>
              </a:ext>
            </a:extLst>
          </p:cNvPr>
          <p:cNvSpPr txBox="1"/>
          <p:nvPr/>
        </p:nvSpPr>
        <p:spPr>
          <a:xfrm>
            <a:off x="1809125" y="97248"/>
            <a:ext cx="8573748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แผนงานขับเคลื่อน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กองทุนฯ ปีงบประมาณ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4357F-EC60-9435-978D-21DE05CE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3848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0391C5-3F40-401F-135C-748636C27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58340"/>
            <a:ext cx="10905066" cy="36531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49311-FEC8-E866-37E0-692A67A2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441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DEC2F4-9EFB-CE33-D945-15E4C2921373}"/>
              </a:ext>
            </a:extLst>
          </p:cNvPr>
          <p:cNvSpPr txBox="1"/>
          <p:nvPr/>
        </p:nvSpPr>
        <p:spPr>
          <a:xfrm>
            <a:off x="1480295" y="319183"/>
            <a:ext cx="9231410" cy="1429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4800" b="1" kern="1200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การดำเนินการ</a:t>
            </a:r>
            <a:r>
              <a:rPr lang="en-US" sz="4800" b="1" kern="1200" dirty="0" err="1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จัดบริการสาธารณสุข</a:t>
            </a:r>
            <a:r>
              <a:rPr lang="th-TH" sz="48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ร่วมกับ</a:t>
            </a:r>
            <a:br>
              <a:rPr lang="th-TH" sz="48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</a:br>
            <a:r>
              <a:rPr lang="th-TH" sz="48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องค์กรปกครองส่วนท้องถิ่น</a:t>
            </a:r>
            <a:r>
              <a:rPr lang="en-US" sz="4800" b="1" kern="1200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3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00C5204-0F1A-094D-13F8-DA6F1EA9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763" y="2167648"/>
            <a:ext cx="2141658" cy="11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ACC0B3E-D269-1EEE-3636-0BE604640249}"/>
              </a:ext>
            </a:extLst>
          </p:cNvPr>
          <p:cNvSpPr/>
          <p:nvPr/>
        </p:nvSpPr>
        <p:spPr>
          <a:xfrm>
            <a:off x="3208421" y="1748590"/>
            <a:ext cx="3384884" cy="30319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กองทุนหลักประกันสุขภาพในระดับท้องถิ่นหรือพื้นที่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5542EB-5A76-22E5-162B-137F3B181509}"/>
              </a:ext>
            </a:extLst>
          </p:cNvPr>
          <p:cNvSpPr/>
          <p:nvPr/>
        </p:nvSpPr>
        <p:spPr>
          <a:xfrm>
            <a:off x="6096000" y="1764633"/>
            <a:ext cx="3384884" cy="303195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บริการสาธารณสุขผู้สูงอายุที่มีภาวะพึ่งพิง และบุคคลอื่นที่มีภาวะพึ่งพิง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BCDC1F-26AD-9F46-3432-09A114CE2840}"/>
              </a:ext>
            </a:extLst>
          </p:cNvPr>
          <p:cNvSpPr/>
          <p:nvPr/>
        </p:nvSpPr>
        <p:spPr>
          <a:xfrm>
            <a:off x="4652211" y="3734321"/>
            <a:ext cx="3384884" cy="303195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b="1" dirty="0">
                <a:solidFill>
                  <a:srgbClr val="FF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กองทุนฟื้นฟูสมรรถภาพ ระดับจังหวัด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82E0122-ECA4-4537-B34B-DB018684C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884" y="2042674"/>
            <a:ext cx="2141658" cy="1189810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D9147E7C-AD12-F34F-78CD-A90FF3667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052" y="5415252"/>
            <a:ext cx="2524866" cy="112356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BEAC6-7BE5-FBC2-5DDE-BCA04CC9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285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9B9ABA67-8245-4641-B259-47E74EB7E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8898" y="2138927"/>
            <a:ext cx="9463881" cy="1993392"/>
          </a:xfrm>
          <a:solidFill>
            <a:schemeClr val="accent1">
              <a:lumMod val="75000"/>
            </a:schemeClr>
          </a:solidFill>
          <a:ln>
            <a:solidFill>
              <a:srgbClr val="C0000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>
            <a:norm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การจัดบริการสาธารณสุขสำหรับผู้สูงอายุที่มีภาวะพึ่งพิง</a:t>
            </a:r>
            <a:b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และบุคคลอื่นที่มีภาวะพึ่งพิง</a:t>
            </a:r>
            <a: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ปีงบประมาณ </a:t>
            </a:r>
            <a:r>
              <a:rPr lang="en-US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</a:t>
            </a:r>
            <a:b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สปสช. เขต</a:t>
            </a:r>
            <a:r>
              <a:rPr lang="en-US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 </a:t>
            </a:r>
            <a: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ราชบุรี</a:t>
            </a:r>
            <a:r>
              <a:rPr lang="en-US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th-TH" altLang="th-TH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100" name="Picture 6">
            <a:extLst>
              <a:ext uri="{FF2B5EF4-FFF2-40B4-BE49-F238E27FC236}">
                <a16:creationId xmlns:a16="http://schemas.microsoft.com/office/drawing/2014/main" id="{919C3AD3-BDA4-4D9B-BAAA-B83ACC446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44" y="251446"/>
            <a:ext cx="163988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>
            <a:extLst>
              <a:ext uri="{FF2B5EF4-FFF2-40B4-BE49-F238E27FC236}">
                <a16:creationId xmlns:a16="http://schemas.microsoft.com/office/drawing/2014/main" id="{1C529C01-6B51-4E20-A1EA-4FB58A3EF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5510213"/>
            <a:ext cx="12795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2">
            <a:extLst>
              <a:ext uri="{FF2B5EF4-FFF2-40B4-BE49-F238E27FC236}">
                <a16:creationId xmlns:a16="http://schemas.microsoft.com/office/drawing/2014/main" id="{921ACAFA-514F-4865-BD97-09C4DDAA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9" y="5646739"/>
            <a:ext cx="1146175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2" descr="à¸à¸¥à¸à¸²à¸£à¸à¹à¸à¸«à¸²à¸£à¸¹à¸à¸ à¸²à¸à¸ªà¸³à¸«à¸£à¸±à¸ à¸ à¸²à¸à¸à¸²à¸£à¹à¸à¸¹à¸à¸à¸à¹à¸à¹">
            <a:extLst>
              <a:ext uri="{FF2B5EF4-FFF2-40B4-BE49-F238E27FC236}">
                <a16:creationId xmlns:a16="http://schemas.microsoft.com/office/drawing/2014/main" id="{20A9B3FA-4BBE-4E6A-9F7D-88DCE3B06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39" y="5300663"/>
            <a:ext cx="17033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" descr="à¸à¸¥à¸à¸²à¸£à¸à¹à¸à¸«à¸²à¸£à¸¹à¸à¸ à¸²à¸à¸ªà¸³à¸«à¸£à¸±à¸ à¸ à¸²à¸à¸à¸²à¸£à¹à¸à¸¹à¸à¸à¸à¹à¸à¹">
            <a:extLst>
              <a:ext uri="{FF2B5EF4-FFF2-40B4-BE49-F238E27FC236}">
                <a16:creationId xmlns:a16="http://schemas.microsoft.com/office/drawing/2014/main" id="{FC6C22C4-0D87-490C-8122-92AB3C85B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5392739"/>
            <a:ext cx="170338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ecagon 1">
            <a:extLst>
              <a:ext uri="{FF2B5EF4-FFF2-40B4-BE49-F238E27FC236}">
                <a16:creationId xmlns:a16="http://schemas.microsoft.com/office/drawing/2014/main" id="{2EFEC131-1003-43ED-F741-DA59B8D3F235}"/>
              </a:ext>
            </a:extLst>
          </p:cNvPr>
          <p:cNvSpPr/>
          <p:nvPr/>
        </p:nvSpPr>
        <p:spPr>
          <a:xfrm>
            <a:off x="248822" y="251446"/>
            <a:ext cx="1289432" cy="1097446"/>
          </a:xfrm>
          <a:prstGeom prst="dec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2</a:t>
            </a:r>
          </a:p>
        </p:txBody>
      </p:sp>
      <p:sp>
        <p:nvSpPr>
          <p:cNvPr id="3" name="Decagon 2">
            <a:extLst>
              <a:ext uri="{FF2B5EF4-FFF2-40B4-BE49-F238E27FC236}">
                <a16:creationId xmlns:a16="http://schemas.microsoft.com/office/drawing/2014/main" id="{5DE960CC-9E3A-C82C-E943-446CC080F814}"/>
              </a:ext>
            </a:extLst>
          </p:cNvPr>
          <p:cNvSpPr/>
          <p:nvPr/>
        </p:nvSpPr>
        <p:spPr>
          <a:xfrm>
            <a:off x="10555322" y="242290"/>
            <a:ext cx="1289432" cy="1097446"/>
          </a:xfrm>
          <a:prstGeom prst="dec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25AFC-037A-A1B2-C41B-8A32A227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20</a:t>
            </a:fld>
            <a:endParaRPr lang="th-TH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ceiling, dining room&#10;&#10;Description automatically generated">
            <a:extLst>
              <a:ext uri="{FF2B5EF4-FFF2-40B4-BE49-F238E27FC236}">
                <a16:creationId xmlns:a16="http://schemas.microsoft.com/office/drawing/2014/main" id="{FB13068A-F5C5-4BE9-D9F3-6C6D0771B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4507575"/>
            <a:ext cx="8898108" cy="2238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AE14F4A-9239-389D-1CA7-06FC649E7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146" y="591889"/>
            <a:ext cx="3313380" cy="6154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8D86ED-9858-6432-3323-7DD12915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271" y="398143"/>
            <a:ext cx="6816359" cy="808919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การขับเคลื่อนงาน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LTC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ในไตรมาส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1/2566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33BAA-4A9A-4F00-D9D7-294B9407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33" y="1297332"/>
            <a:ext cx="8045355" cy="3033130"/>
          </a:xfrm>
        </p:spPr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จัดประชุมคณะทำงาน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LTC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เมื่อวันที่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พฤศจิกายน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ชี้แจงการดำเนินงานกองทุน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LTC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กำกับติดตามการใช้เงิน และการเข้าถึงบริการผ่าน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Group Line 8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ลงพื้นที่ติดตามกองทุนที่ยังไม่เข้าร่วม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LTC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บูรณาการร่วมกับกองทุนท้องถิ่น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ลงพื้นที่ชี้แจงกองทุนและติดตามการจัดบริการสำหรับ อปท. ที่ยังไม่มีการขับเคลื่อน ใน จ.เพชรบุรี และราชบุรี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5FBEA-DA9E-06F6-2454-999268B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6688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28F5F6-4F68-58D0-640A-CDD7792DE052}"/>
              </a:ext>
            </a:extLst>
          </p:cNvPr>
          <p:cNvSpPr txBox="1"/>
          <p:nvPr/>
        </p:nvSpPr>
        <p:spPr>
          <a:xfrm>
            <a:off x="234464" y="142024"/>
            <a:ext cx="11785210" cy="1077218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i="0" u="none" strike="noStrike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ความครอบคลุมพื้นที่ดำเนินงาน และพื้นที่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ที่มีการดำเนินการ 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LTC </a:t>
            </a:r>
            <a:r>
              <a:rPr lang="th-TH" sz="3200" b="1" i="0" u="none" strike="noStrike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lang="th-TH" sz="3200" b="1" i="0" u="none" strike="noStrike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59-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lang="th-TH" sz="3200" b="1" i="0" u="none" strike="noStrike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จำแนกเป็นรายจังหวัด</a:t>
            </a:r>
            <a:endParaRPr lang="th-TH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CF5AF6F-9FE4-D967-A791-940F8E5916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2326" y="309216"/>
          <a:ext cx="1484244" cy="125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570" imgH="771690" progId="Excel.Sheet.12">
                  <p:embed/>
                </p:oleObj>
              </mc:Choice>
              <mc:Fallback>
                <p:oleObj name="Worksheet" showAsIcon="1" r:id="rId2" imgW="914570" imgH="77169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CF5AF6F-9FE4-D967-A791-940F8E5916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2326" y="309216"/>
                        <a:ext cx="1484244" cy="125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310047-68EC-19FA-EAAB-5B175677C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582871"/>
              </p:ext>
            </p:extLst>
          </p:nvPr>
        </p:nvGraphicFramePr>
        <p:xfrm>
          <a:off x="234464" y="1328692"/>
          <a:ext cx="11785211" cy="5080720"/>
        </p:xfrm>
        <a:graphic>
          <a:graphicData uri="http://schemas.openxmlformats.org/drawingml/2006/table">
            <a:tbl>
              <a:tblPr/>
              <a:tblGrid>
                <a:gridCol w="2060162">
                  <a:extLst>
                    <a:ext uri="{9D8B030D-6E8A-4147-A177-3AD203B41FA5}">
                      <a16:colId xmlns:a16="http://schemas.microsoft.com/office/drawing/2014/main" val="3805590752"/>
                    </a:ext>
                  </a:extLst>
                </a:gridCol>
                <a:gridCol w="1868242">
                  <a:extLst>
                    <a:ext uri="{9D8B030D-6E8A-4147-A177-3AD203B41FA5}">
                      <a16:colId xmlns:a16="http://schemas.microsoft.com/office/drawing/2014/main" val="3185122020"/>
                    </a:ext>
                  </a:extLst>
                </a:gridCol>
                <a:gridCol w="2602032">
                  <a:extLst>
                    <a:ext uri="{9D8B030D-6E8A-4147-A177-3AD203B41FA5}">
                      <a16:colId xmlns:a16="http://schemas.microsoft.com/office/drawing/2014/main" val="165379501"/>
                    </a:ext>
                  </a:extLst>
                </a:gridCol>
                <a:gridCol w="1872526">
                  <a:extLst>
                    <a:ext uri="{9D8B030D-6E8A-4147-A177-3AD203B41FA5}">
                      <a16:colId xmlns:a16="http://schemas.microsoft.com/office/drawing/2014/main" val="1247788373"/>
                    </a:ext>
                  </a:extLst>
                </a:gridCol>
                <a:gridCol w="1884355">
                  <a:extLst>
                    <a:ext uri="{9D8B030D-6E8A-4147-A177-3AD203B41FA5}">
                      <a16:colId xmlns:a16="http://schemas.microsoft.com/office/drawing/2014/main" val="4047670895"/>
                    </a:ext>
                  </a:extLst>
                </a:gridCol>
                <a:gridCol w="1497894">
                  <a:extLst>
                    <a:ext uri="{9D8B030D-6E8A-4147-A177-3AD203B41FA5}">
                      <a16:colId xmlns:a16="http://schemas.microsoft.com/office/drawing/2014/main" val="3798046104"/>
                    </a:ext>
                  </a:extLst>
                </a:gridCol>
              </a:tblGrid>
              <a:tr h="50807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กองทุนท้องถิ่น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เข้าร่วม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LTC (</a:t>
                      </a:r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คิดเป็นร้อยละ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ยังไม่เข้าร่วม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เพิ่มในปี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980783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144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1778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</a:p>
                  </a:txBody>
                  <a:tcPr marL="144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014278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</a:t>
                      </a:r>
                    </a:p>
                  </a:txBody>
                  <a:tcPr marL="144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161315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144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44091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144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735456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</a:p>
                  </a:txBody>
                  <a:tcPr marL="144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</a:t>
                      </a: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77.50</a:t>
                      </a: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883360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สมุทรสาคร</a:t>
                      </a:r>
                    </a:p>
                  </a:txBody>
                  <a:tcPr marL="144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54.84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352658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นครปฐม</a:t>
                      </a:r>
                    </a:p>
                  </a:txBody>
                  <a:tcPr marL="144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40752"/>
                  </a:ext>
                </a:extLst>
              </a:tr>
              <a:tr h="50807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18725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E36BCB7-2042-6148-C87C-9E71001EFE8C}"/>
              </a:ext>
            </a:extLst>
          </p:cNvPr>
          <p:cNvSpPr txBox="1"/>
          <p:nvPr/>
        </p:nvSpPr>
        <p:spPr>
          <a:xfrm>
            <a:off x="8043906" y="6409416"/>
            <a:ext cx="397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ฐานข้อมูลจาก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  <a:hlinkClick r:id="rId4"/>
              </a:rPr>
              <a:t>http://tableau.nhso.go.th/views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10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มค.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66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BD267-937A-80C6-495E-2069A1CE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767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D7D947-3F06-A630-CBF8-1A4F9860C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832936"/>
              </p:ext>
            </p:extLst>
          </p:nvPr>
        </p:nvGraphicFramePr>
        <p:xfrm>
          <a:off x="258792" y="1190444"/>
          <a:ext cx="11628408" cy="5059955"/>
        </p:xfrm>
        <a:graphic>
          <a:graphicData uri="http://schemas.openxmlformats.org/drawingml/2006/table">
            <a:tbl>
              <a:tblPr/>
              <a:tblGrid>
                <a:gridCol w="749465">
                  <a:extLst>
                    <a:ext uri="{9D8B030D-6E8A-4147-A177-3AD203B41FA5}">
                      <a16:colId xmlns:a16="http://schemas.microsoft.com/office/drawing/2014/main" val="3373192894"/>
                    </a:ext>
                  </a:extLst>
                </a:gridCol>
                <a:gridCol w="2070057">
                  <a:extLst>
                    <a:ext uri="{9D8B030D-6E8A-4147-A177-3AD203B41FA5}">
                      <a16:colId xmlns:a16="http://schemas.microsoft.com/office/drawing/2014/main" val="2734951765"/>
                    </a:ext>
                  </a:extLst>
                </a:gridCol>
                <a:gridCol w="2452647">
                  <a:extLst>
                    <a:ext uri="{9D8B030D-6E8A-4147-A177-3AD203B41FA5}">
                      <a16:colId xmlns:a16="http://schemas.microsoft.com/office/drawing/2014/main" val="3363920258"/>
                    </a:ext>
                  </a:extLst>
                </a:gridCol>
                <a:gridCol w="1927074">
                  <a:extLst>
                    <a:ext uri="{9D8B030D-6E8A-4147-A177-3AD203B41FA5}">
                      <a16:colId xmlns:a16="http://schemas.microsoft.com/office/drawing/2014/main" val="3681799061"/>
                    </a:ext>
                  </a:extLst>
                </a:gridCol>
                <a:gridCol w="2261851">
                  <a:extLst>
                    <a:ext uri="{9D8B030D-6E8A-4147-A177-3AD203B41FA5}">
                      <a16:colId xmlns:a16="http://schemas.microsoft.com/office/drawing/2014/main" val="2644212109"/>
                    </a:ext>
                  </a:extLst>
                </a:gridCol>
                <a:gridCol w="2167314">
                  <a:extLst>
                    <a:ext uri="{9D8B030D-6E8A-4147-A177-3AD203B41FA5}">
                      <a16:colId xmlns:a16="http://schemas.microsoft.com/office/drawing/2014/main" val="935525571"/>
                    </a:ext>
                  </a:extLst>
                </a:gridCol>
              </a:tblGrid>
              <a:tr h="59905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ยอดเงินคงเหลือยกมา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รายรับ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รายจ่าย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เงินคงเหลือ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68800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กาญจนบุรี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6,396,830.38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1,409,000.00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4,987,830.38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230963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นครปฐม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6,394,841.08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12,000.00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1,343,000.00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5,063,841.08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665889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ประจวบคีรีขันธ์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4,572,918.76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1,734,000.00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2,838,918.76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03699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เพชรบุรี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5,205,464.50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340,800.00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4,864,664.50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413872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ราชบุรี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10,412,030.66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28,000.00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1,901,540.00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8,538,490.66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765228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สมุทรสงคราม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3,112,755.94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1,278,000.00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1,835,355.94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82122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สมุทรสาคร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1,879,382.93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109,000.00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1,770,382.93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509374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สุพรรณบุรี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10,596,622.38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32,375.00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2,603,699.75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8,025,297.63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309311"/>
                  </a:ext>
                </a:extLst>
              </a:tr>
              <a:tr h="49565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48,570,846.63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72,975.00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10,719,039.75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37,924,781.88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708756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12E5C59-2258-7CCC-6708-96E1521587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7823" y="609600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0" imgW="914400" imgH="771480" progId="Excel.Sheet.12">
                  <p:embed/>
                </p:oleObj>
              </mc:Choice>
              <mc:Fallback>
                <p:oleObj name="Worksheet" showAsIcon="1" r:id="rId10" imgW="914400" imgH="77148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12E5C59-2258-7CCC-6708-96E1521587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97823" y="609600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B5C55-654E-993D-4B40-5536DB6427A2}"/>
              </a:ext>
            </a:extLst>
          </p:cNvPr>
          <p:cNvSpPr txBox="1"/>
          <p:nvPr/>
        </p:nvSpPr>
        <p:spPr>
          <a:xfrm>
            <a:off x="7070521" y="6250400"/>
            <a:ext cx="3727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</a:t>
            </a:r>
            <a:r>
              <a:rPr lang="en-US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; https://obt.nhso.go.th/obt/ltc_statement_report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D0919-C8C2-3043-0625-811C08342782}"/>
              </a:ext>
            </a:extLst>
          </p:cNvPr>
          <p:cNvSpPr txBox="1"/>
          <p:nvPr/>
        </p:nvSpPr>
        <p:spPr>
          <a:xfrm>
            <a:off x="1207698" y="124793"/>
            <a:ext cx="979960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fontAlgn="ctr"/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Statement </a:t>
            </a:r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จาก </a:t>
            </a:r>
            <a:r>
              <a:rPr lang="th-TH" sz="2800" b="1" i="0" u="none" strike="noStrike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ธ.ก.ส</a:t>
            </a:r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 (กองทุนผู้สูงอายุที่มีภาวะพึ่งพิง) จำแนกเป็นรายจังหวัด ปีงบประมาณ 256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(ข้อมูล ณ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29 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2565)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1B9860-5960-BF37-E76A-18318F31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5113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397ED3-11CC-9600-AE77-DE6025FA5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507750"/>
              </p:ext>
            </p:extLst>
          </p:nvPr>
        </p:nvGraphicFramePr>
        <p:xfrm>
          <a:off x="756356" y="1076677"/>
          <a:ext cx="10665017" cy="5437124"/>
        </p:xfrm>
        <a:graphic>
          <a:graphicData uri="http://schemas.openxmlformats.org/drawingml/2006/table">
            <a:tbl>
              <a:tblPr/>
              <a:tblGrid>
                <a:gridCol w="725511">
                  <a:extLst>
                    <a:ext uri="{9D8B030D-6E8A-4147-A177-3AD203B41FA5}">
                      <a16:colId xmlns:a16="http://schemas.microsoft.com/office/drawing/2014/main" val="4018625756"/>
                    </a:ext>
                  </a:extLst>
                </a:gridCol>
                <a:gridCol w="1996473">
                  <a:extLst>
                    <a:ext uri="{9D8B030D-6E8A-4147-A177-3AD203B41FA5}">
                      <a16:colId xmlns:a16="http://schemas.microsoft.com/office/drawing/2014/main" val="410824513"/>
                    </a:ext>
                  </a:extLst>
                </a:gridCol>
                <a:gridCol w="1663003">
                  <a:extLst>
                    <a:ext uri="{9D8B030D-6E8A-4147-A177-3AD203B41FA5}">
                      <a16:colId xmlns:a16="http://schemas.microsoft.com/office/drawing/2014/main" val="870913978"/>
                    </a:ext>
                  </a:extLst>
                </a:gridCol>
                <a:gridCol w="1431985">
                  <a:extLst>
                    <a:ext uri="{9D8B030D-6E8A-4147-A177-3AD203B41FA5}">
                      <a16:colId xmlns:a16="http://schemas.microsoft.com/office/drawing/2014/main" val="3714930993"/>
                    </a:ext>
                  </a:extLst>
                </a:gridCol>
                <a:gridCol w="1604514">
                  <a:extLst>
                    <a:ext uri="{9D8B030D-6E8A-4147-A177-3AD203B41FA5}">
                      <a16:colId xmlns:a16="http://schemas.microsoft.com/office/drawing/2014/main" val="476688140"/>
                    </a:ext>
                  </a:extLst>
                </a:gridCol>
                <a:gridCol w="1466490">
                  <a:extLst>
                    <a:ext uri="{9D8B030D-6E8A-4147-A177-3AD203B41FA5}">
                      <a16:colId xmlns:a16="http://schemas.microsoft.com/office/drawing/2014/main" val="1985482933"/>
                    </a:ext>
                  </a:extLst>
                </a:gridCol>
                <a:gridCol w="1777041">
                  <a:extLst>
                    <a:ext uri="{9D8B030D-6E8A-4147-A177-3AD203B41FA5}">
                      <a16:colId xmlns:a16="http://schemas.microsoft.com/office/drawing/2014/main" val="1901999358"/>
                    </a:ext>
                  </a:extLst>
                </a:gridCol>
              </a:tblGrid>
              <a:tr h="38836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ต.ค.-65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รายรับ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รายจ่าย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ธค.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เงินคงเหลือร้อยละ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32674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เชียงใหม่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78,660,997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533,738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16,322,986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62,871,749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23253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พิษณุโลก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70,172,268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367,669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10,172,099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60,367,838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78481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นครสวรรค์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47,968,273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321,034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10,070,962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38,218,345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386511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สระบุรี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73,475,715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394,800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7,648,849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66,221,666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800542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ราชบุรี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48,570,847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72,975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10,719,040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37,924,782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193249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ระยอง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88,071,148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60,000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14,540,201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73,590,947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579886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ขอนแก่น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149,720,291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443,577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28,325,034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121,838,834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843710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อุดรธานี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113,944,894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56,534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27,395,311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86,606,117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599497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นครราชสีมา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90,462,657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459,550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21,237,775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69,684,432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442945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อุบลราชธานี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156,478,530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506,822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38,267,962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118,717,390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531551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สุรา</a:t>
                      </a:r>
                      <a:r>
                        <a:rPr lang="th-TH" sz="2400" b="1" i="0" u="sng" strike="noStrike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ษฏร์</a:t>
                      </a:r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ธานี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65,776,358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895,090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8,087,658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58,583,790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357574"/>
                  </a:ext>
                </a:extLst>
              </a:tr>
              <a:tr h="388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สงขลา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63,479,760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109,900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13,304,383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50,285,277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707550"/>
                  </a:ext>
                </a:extLst>
              </a:tr>
              <a:tr h="38836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1,046,781,736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4,221,688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206,092,258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844,911,167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134646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3D227A1-A8B0-E364-18D4-E56F082CE4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98577" y="574227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4" imgW="914400" imgH="771480" progId="Excel.Sheet.8">
                  <p:embed/>
                </p:oleObj>
              </mc:Choice>
              <mc:Fallback>
                <p:oleObj name="Worksheet" showAsIcon="1" r:id="rId14" imgW="914400" imgH="771480" progId="Excel.Sheet.8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3D227A1-A8B0-E364-18D4-E56F082CE4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198577" y="574227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A33931B-BC4B-329E-D9BF-16BCB1A58A73}"/>
              </a:ext>
            </a:extLst>
          </p:cNvPr>
          <p:cNvSpPr txBox="1"/>
          <p:nvPr/>
        </p:nvSpPr>
        <p:spPr>
          <a:xfrm>
            <a:off x="7928475" y="6579767"/>
            <a:ext cx="3727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</a:t>
            </a:r>
            <a:r>
              <a:rPr lang="en-US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; https://obt.nhso.go.th/obt/ltc_statement_report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16DBD-CDC5-BACB-B2D5-BEA592845120}"/>
              </a:ext>
            </a:extLst>
          </p:cNvPr>
          <p:cNvSpPr txBox="1"/>
          <p:nvPr/>
        </p:nvSpPr>
        <p:spPr>
          <a:xfrm>
            <a:off x="842621" y="54396"/>
            <a:ext cx="1044222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fontAlgn="ctr"/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Statement </a:t>
            </a:r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จาก </a:t>
            </a:r>
            <a:r>
              <a:rPr lang="th-TH" sz="2800" b="1" i="0" u="none" strike="noStrike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ธ.ก.ส</a:t>
            </a:r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 (กองทุนผู้สูงอายุที่มีภาวะพึ่งพิง) จำแนกรายเขต </a:t>
            </a:r>
            <a:br>
              <a:rPr lang="th-TH" sz="2800" b="1" i="0" u="none" strike="noStrike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2566 (ข้อมูล ณ </a:t>
            </a:r>
            <a:r>
              <a:rPr lang="en-US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 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endParaRPr lang="th-T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58A833-4824-7451-CB32-5DB58F0D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1684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28F3DB-D3ED-98A8-1567-46178143B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1" y="1881069"/>
            <a:ext cx="4357510" cy="2819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67F789-3826-361D-1778-37F8DDD5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976" y="133890"/>
            <a:ext cx="7955844" cy="669245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สัดส่วนของผู้มีภาวะพึ่งพิงที่เข้าถึงบริการ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LTC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8D0DE8-FE72-A7F5-CD1A-1CF717F96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58312"/>
              </p:ext>
            </p:extLst>
          </p:nvPr>
        </p:nvGraphicFramePr>
        <p:xfrm>
          <a:off x="4779034" y="1013968"/>
          <a:ext cx="7211685" cy="5138163"/>
        </p:xfrm>
        <a:graphic>
          <a:graphicData uri="http://schemas.openxmlformats.org/drawingml/2006/table">
            <a:tbl>
              <a:tblPr/>
              <a:tblGrid>
                <a:gridCol w="2041804">
                  <a:extLst>
                    <a:ext uri="{9D8B030D-6E8A-4147-A177-3AD203B41FA5}">
                      <a16:colId xmlns:a16="http://schemas.microsoft.com/office/drawing/2014/main" val="105303947"/>
                    </a:ext>
                  </a:extLst>
                </a:gridCol>
                <a:gridCol w="1684807">
                  <a:extLst>
                    <a:ext uri="{9D8B030D-6E8A-4147-A177-3AD203B41FA5}">
                      <a16:colId xmlns:a16="http://schemas.microsoft.com/office/drawing/2014/main" val="2653311469"/>
                    </a:ext>
                  </a:extLst>
                </a:gridCol>
                <a:gridCol w="1811547">
                  <a:extLst>
                    <a:ext uri="{9D8B030D-6E8A-4147-A177-3AD203B41FA5}">
                      <a16:colId xmlns:a16="http://schemas.microsoft.com/office/drawing/2014/main" val="3441161853"/>
                    </a:ext>
                  </a:extLst>
                </a:gridCol>
                <a:gridCol w="1673527">
                  <a:extLst>
                    <a:ext uri="{9D8B030D-6E8A-4147-A177-3AD203B41FA5}">
                      <a16:colId xmlns:a16="http://schemas.microsoft.com/office/drawing/2014/main" val="2342901271"/>
                    </a:ext>
                  </a:extLst>
                </a:gridCol>
              </a:tblGrid>
              <a:tr h="56566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ผู้มีภาวะพึ่งพิง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ได้รับการดูแล</a:t>
                      </a:r>
                      <a:b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CP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คิดเป็นร้อยละ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744888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</a:p>
                  </a:txBody>
                  <a:tcPr marL="72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3,247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2,542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78.29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165955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นครปฐม</a:t>
                      </a:r>
                    </a:p>
                  </a:txBody>
                  <a:tcPr marL="72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2,085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1,209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57.99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09603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72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1,651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1,166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70.62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997442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</a:p>
                  </a:txBody>
                  <a:tcPr marL="72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1,041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399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38.33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604589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</a:t>
                      </a:r>
                    </a:p>
                  </a:txBody>
                  <a:tcPr marL="72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3,537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1,902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53.77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129495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72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1,232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853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69.24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686241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สมุทรสาคร</a:t>
                      </a:r>
                    </a:p>
                  </a:txBody>
                  <a:tcPr marL="72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740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299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40.41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871962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72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4,430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2,427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54.79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066388"/>
                  </a:ext>
                </a:extLst>
              </a:tr>
              <a:tr h="47502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17,963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10,797 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60.11</a:t>
                      </a:r>
                    </a:p>
                  </a:txBody>
                  <a:tcPr marL="9525" marR="252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80831"/>
                  </a:ext>
                </a:extLst>
              </a:tr>
            </a:tbl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A9E76A7-18D4-6578-868C-DAD7F653B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436036"/>
              </p:ext>
            </p:extLst>
          </p:nvPr>
        </p:nvGraphicFramePr>
        <p:xfrm>
          <a:off x="3623734" y="597720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A9E76A7-18D4-6578-868C-DAD7F653B0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3734" y="597720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AEEB538-D0CA-579F-493B-09624AB70D4D}"/>
              </a:ext>
            </a:extLst>
          </p:cNvPr>
          <p:cNvSpPr txBox="1"/>
          <p:nvPr/>
        </p:nvSpPr>
        <p:spPr>
          <a:xfrm>
            <a:off x="8568267" y="6362964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</a:t>
            </a:r>
            <a:r>
              <a:rPr lang="en-US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; https://ltcnew.nhso.go.th/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6BCED-1448-2923-17DC-E1AF4423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0206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2502A-5E73-7BB3-512D-7C53B0CF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409530"/>
            <a:ext cx="9990161" cy="957982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ปัญหาอุปสรรคที่พบจากการดำเนินงาน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33879-FA9B-D785-7424-5EA4A84C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87" y="1698891"/>
            <a:ext cx="11530588" cy="4270588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การถ่ายโอน รพสต. สู่ อบจ. เจ้าหน้าที่ยังไม่เข้าใจระเบียบต่างๆ ของ อบจ. </a:t>
            </a:r>
          </a:p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ประกาศฯ ปีงบประมาณ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ครม. มีมติให้ สปสช.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โอนค่าบริการ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LTC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เฉพาะสิทธิหลักประกันสุขภาพแห่งชาติ</a:t>
            </a:r>
          </a:p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การปรับเปลี่ยนโปรมแกรม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LTC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 สปสช. ยังมีความไม่สมบูรณ์ ส่งผลให้โปรแกรม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ทำงานได้ล่าช้า บางครั้งไม่สามารถเข้าใช้งานโปรแกรมได้</a:t>
            </a:r>
          </a:p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การสับเปลี่ยนบุคลากรที่รับผิดชอบงาน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LTC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 อปท. และหน่วยบริการ ส่งผลให้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ผู้รับผิดชอบงานใหม่ยังไม่มีความรู้ ไม่มีความเข้าใจ และความต่อเนื่อง</a:t>
            </a:r>
          </a:p>
          <a:p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564A3-D897-21E2-7996-C3E26B1D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2495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FA3B-28FE-377F-D3A7-7EC572C2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461" y="352651"/>
            <a:ext cx="7770630" cy="731132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แผนการขับเคลื่อน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LTC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558A2-125F-1605-7C36-9437B563D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1" y="1409115"/>
            <a:ext cx="11486147" cy="4382085"/>
          </a:xfrm>
          <a:solidFill>
            <a:schemeClr val="bg1"/>
          </a:solidFill>
        </p:spPr>
        <p:txBody>
          <a:bodyPr rIns="36000"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ขอความร่วมมือจากผู้บริหาร สสจ. อบจ. และ อปท. ในการเพิ่มจำนวนกองทุน และเพิ่มการจัดบริการ </a:t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LTC </a:t>
            </a: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ประสานผู้รับผิดชอบงานของ อบจ. และ สสจ. เพื่อขับเคลื่อนงาน (เพิ่มกองทุน, เพิ่มการจัดบริการ)</a:t>
            </a: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ให้ความรู้ และทำความเข้าใจประเด็นเปลี่ยนแปลงแก่บุคลากรของ อปท. และหน่วยบริการ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อย่างต่อเนื่อง ผ่านสื่อ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online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ZOOM, Line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คืนข้อมูลการใช้เงิน และข้อมูลการจัดบริการ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LTC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ทุก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 เพื่อกระตุ้นให้หน่วยบริการเร่งรัด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การจัดบริการ</a:t>
            </a: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ลงพื้นที่ติดตามกองทุนฯ ที่ยังไม่เข้าร่วม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LTC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และกองทุนที่ยังไม่มีการขับเคลื่อน</a:t>
            </a:r>
          </a:p>
          <a:p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C28A1-2EAD-28A7-89C9-901D59ED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8719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1B3CC5-8D17-4B8A-8DEE-DAC5A163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474" y="3491203"/>
            <a:ext cx="6609524" cy="31428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92F9B5-C4D2-4302-8FFE-BD0CFE7D46E2}"/>
              </a:ext>
            </a:extLst>
          </p:cNvPr>
          <p:cNvGrpSpPr/>
          <p:nvPr/>
        </p:nvGrpSpPr>
        <p:grpSpPr>
          <a:xfrm>
            <a:off x="849821" y="5803063"/>
            <a:ext cx="10492358" cy="914400"/>
            <a:chOff x="291075" y="5362429"/>
            <a:chExt cx="10492358" cy="914400"/>
          </a:xfrm>
        </p:grpSpPr>
        <p:pic>
          <p:nvPicPr>
            <p:cNvPr id="5" name="Graphic 4" descr="Person with Cane">
              <a:extLst>
                <a:ext uri="{FF2B5EF4-FFF2-40B4-BE49-F238E27FC236}">
                  <a16:creationId xmlns:a16="http://schemas.microsoft.com/office/drawing/2014/main" id="{8F460EBB-E7EB-4CBF-8129-001638CFA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4770" y="5362429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Person in wheelchair">
              <a:extLst>
                <a:ext uri="{FF2B5EF4-FFF2-40B4-BE49-F238E27FC236}">
                  <a16:creationId xmlns:a16="http://schemas.microsoft.com/office/drawing/2014/main" id="{29C3AEF6-C91F-4FAF-9181-329CFBFE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0266" y="5362429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Parent and Baby">
              <a:extLst>
                <a:ext uri="{FF2B5EF4-FFF2-40B4-BE49-F238E27FC236}">
                  <a16:creationId xmlns:a16="http://schemas.microsoft.com/office/drawing/2014/main" id="{5A8F6865-4555-4639-90FA-F02658765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1075" y="5362429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Person with Cane">
              <a:extLst>
                <a:ext uri="{FF2B5EF4-FFF2-40B4-BE49-F238E27FC236}">
                  <a16:creationId xmlns:a16="http://schemas.microsoft.com/office/drawing/2014/main" id="{FE47300B-0895-4369-AD20-391C42244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46662" y="5362429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Person in wheelchair">
              <a:extLst>
                <a:ext uri="{FF2B5EF4-FFF2-40B4-BE49-F238E27FC236}">
                  <a16:creationId xmlns:a16="http://schemas.microsoft.com/office/drawing/2014/main" id="{29BB1183-13EE-4A16-A27A-7DAAD90DF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82158" y="5362429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Parent and Baby">
              <a:extLst>
                <a:ext uri="{FF2B5EF4-FFF2-40B4-BE49-F238E27FC236}">
                  <a16:creationId xmlns:a16="http://schemas.microsoft.com/office/drawing/2014/main" id="{827CC8B0-F5EB-4367-855A-DA05C207A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22967" y="5362429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Person with Cane">
              <a:extLst>
                <a:ext uri="{FF2B5EF4-FFF2-40B4-BE49-F238E27FC236}">
                  <a16:creationId xmlns:a16="http://schemas.microsoft.com/office/drawing/2014/main" id="{1219D8FD-0348-42BA-8C28-14C30E39E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03304" y="5362429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Person in wheelchair">
              <a:extLst>
                <a:ext uri="{FF2B5EF4-FFF2-40B4-BE49-F238E27FC236}">
                  <a16:creationId xmlns:a16="http://schemas.microsoft.com/office/drawing/2014/main" id="{CFAA562B-1CF4-4D18-A40F-55B361CA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38800" y="5362429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arent and Baby">
              <a:extLst>
                <a:ext uri="{FF2B5EF4-FFF2-40B4-BE49-F238E27FC236}">
                  <a16:creationId xmlns:a16="http://schemas.microsoft.com/office/drawing/2014/main" id="{EBB14ED7-2C49-4899-B692-45BD65005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79609" y="5362429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Person with Cane">
              <a:extLst>
                <a:ext uri="{FF2B5EF4-FFF2-40B4-BE49-F238E27FC236}">
                  <a16:creationId xmlns:a16="http://schemas.microsoft.com/office/drawing/2014/main" id="{C2B1E593-BF09-4E31-AF4D-BEBCA3F8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70643" y="5362429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Person in wheelchair">
              <a:extLst>
                <a:ext uri="{FF2B5EF4-FFF2-40B4-BE49-F238E27FC236}">
                  <a16:creationId xmlns:a16="http://schemas.microsoft.com/office/drawing/2014/main" id="{35BF4023-B29E-4134-93F2-46AAA2A17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706139" y="5362429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Parent and Baby">
              <a:extLst>
                <a:ext uri="{FF2B5EF4-FFF2-40B4-BE49-F238E27FC236}">
                  <a16:creationId xmlns:a16="http://schemas.microsoft.com/office/drawing/2014/main" id="{BBE09AE2-296F-49B4-84F4-D3C00736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46948" y="5362429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Person with Cane">
              <a:extLst>
                <a:ext uri="{FF2B5EF4-FFF2-40B4-BE49-F238E27FC236}">
                  <a16:creationId xmlns:a16="http://schemas.microsoft.com/office/drawing/2014/main" id="{F237E4C1-6D4F-4B59-AB23-137B80987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133537" y="5362429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Person in wheelchair">
              <a:extLst>
                <a:ext uri="{FF2B5EF4-FFF2-40B4-BE49-F238E27FC236}">
                  <a16:creationId xmlns:a16="http://schemas.microsoft.com/office/drawing/2014/main" id="{57C4602A-02C0-415C-9BB9-929A03893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869033" y="5362429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Parent and Baby">
              <a:extLst>
                <a:ext uri="{FF2B5EF4-FFF2-40B4-BE49-F238E27FC236}">
                  <a16:creationId xmlns:a16="http://schemas.microsoft.com/office/drawing/2014/main" id="{841233F3-646A-4C71-A7FC-D8535B326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609842" y="5362429"/>
              <a:ext cx="914400" cy="9144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5833CC7-8979-44AE-AAC6-5C7D4269994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98104" y="223940"/>
            <a:ext cx="2469611" cy="9906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C6BEB5-1DE3-40F3-A038-9512B0108FAB}"/>
              </a:ext>
            </a:extLst>
          </p:cNvPr>
          <p:cNvSpPr txBox="1"/>
          <p:nvPr/>
        </p:nvSpPr>
        <p:spPr>
          <a:xfrm>
            <a:off x="457596" y="2200786"/>
            <a:ext cx="66019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b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กองทุนฟื้นฟูสมรรถภาพระดับจังหวัด </a:t>
            </a:r>
          </a:p>
          <a:p>
            <a:pPr algn="ctr"/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เขต 5 ราชบุรี 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76A19316-3269-49B1-AD14-45C07D641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76094" y="1210114"/>
            <a:ext cx="4313366" cy="4313366"/>
          </a:xfrm>
          <a:prstGeom prst="rect">
            <a:avLst/>
          </a:prstGeom>
        </p:spPr>
      </p:pic>
      <p:sp>
        <p:nvSpPr>
          <p:cNvPr id="3" name="Decagon 2">
            <a:extLst>
              <a:ext uri="{FF2B5EF4-FFF2-40B4-BE49-F238E27FC236}">
                <a16:creationId xmlns:a16="http://schemas.microsoft.com/office/drawing/2014/main" id="{81A76174-B871-0299-E935-0BD9D854529F}"/>
              </a:ext>
            </a:extLst>
          </p:cNvPr>
          <p:cNvSpPr/>
          <p:nvPr/>
        </p:nvSpPr>
        <p:spPr>
          <a:xfrm>
            <a:off x="248822" y="251446"/>
            <a:ext cx="1289432" cy="1097446"/>
          </a:xfrm>
          <a:prstGeom prst="dec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3</a:t>
            </a:r>
          </a:p>
        </p:txBody>
      </p:sp>
      <p:sp>
        <p:nvSpPr>
          <p:cNvPr id="21" name="Decagon 20">
            <a:extLst>
              <a:ext uri="{FF2B5EF4-FFF2-40B4-BE49-F238E27FC236}">
                <a16:creationId xmlns:a16="http://schemas.microsoft.com/office/drawing/2014/main" id="{82FB10EE-DCAF-0877-8EFF-CE6C19C981B7}"/>
              </a:ext>
            </a:extLst>
          </p:cNvPr>
          <p:cNvSpPr/>
          <p:nvPr/>
        </p:nvSpPr>
        <p:spPr>
          <a:xfrm>
            <a:off x="10606683" y="200520"/>
            <a:ext cx="1289432" cy="1097446"/>
          </a:xfrm>
          <a:prstGeom prst="dec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3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7739CB46-BF10-3EFF-F766-519E2591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3145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B51EB-99F6-4888-BA57-AA0BDD915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91" y="1397962"/>
            <a:ext cx="7452000" cy="4582445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Ins="0" anchor="t" anchorCtr="0"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สนับสนุนส่งเสริมระบบบริการฟื้นฟูสมรรถภาพขององค์การบริหารส่วนจังหวัด องค์กรปกครองส่วนท้องถิ่น สถานบริการ 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หน่วยบริการ หน่วยงานสาธารณสุข กลุ่มคนพิการ กลุ่มผู้สูงอายุ หรือองค์กรอื่นๆ </a:t>
            </a: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เพื่อให้ผู้มีสิทธิได้รับการฟื้นฟูสมรรถภาพ</a:t>
            </a: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เพื่อเพิ่มการเข้าถึงบริการฟื้นฟูสมรรถภาพที่จำเป็นต่อสุขภาพ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และการดำรงชีวิตได้อย่างทั่วถึงและมีประสิทธิภาพมากยิ่งขึ้น </a:t>
            </a: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ส่งเสริมกระบวนการมีส่วนร่วมตามความพร้อม ความเหมาะสม และความต้องการของประชาชนในพื้นที่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7F87C-8880-4012-9EB0-9B80DD8FEBF2}"/>
              </a:ext>
            </a:extLst>
          </p:cNvPr>
          <p:cNvSpPr txBox="1"/>
          <p:nvPr/>
        </p:nvSpPr>
        <p:spPr>
          <a:xfrm>
            <a:off x="7824193" y="699334"/>
            <a:ext cx="369954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คนพิการ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ผู้สูงอายุ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ผู้ป่วยที่อยู่ในระยะกึ่งเฉียบพลัน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ผู้ที่มีภาวะพึ่งพิง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0E69D-6EEB-4D85-950D-8FE7D53E397C}"/>
              </a:ext>
            </a:extLst>
          </p:cNvPr>
          <p:cNvSpPr/>
          <p:nvPr/>
        </p:nvSpPr>
        <p:spPr>
          <a:xfrm>
            <a:off x="7824192" y="3429000"/>
            <a:ext cx="4153217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</a:p>
          <a:p>
            <a:pPr algn="ctr"/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ประสานความร่วมมือกับ</a:t>
            </a:r>
          </a:p>
          <a:p>
            <a:pPr algn="ctr"/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อบจ.ที่มีความพร้อมเพื่อจัดตั้ง</a:t>
            </a:r>
          </a:p>
          <a:p>
            <a:pPr algn="ctr"/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กองทุนฟื้นฟูสมรรถภาพระดับจังหวัด</a:t>
            </a:r>
          </a:p>
          <a:p>
            <a:pPr algn="ctr"/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ในรูปแบบ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Matching fund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8093A2-E16E-07C8-4DF8-5EBDD8538E30}"/>
              </a:ext>
            </a:extLst>
          </p:cNvPr>
          <p:cNvSpPr txBox="1"/>
          <p:nvPr/>
        </p:nvSpPr>
        <p:spPr>
          <a:xfrm>
            <a:off x="300856" y="437724"/>
            <a:ext cx="715336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วัตถุประสงค์ของกองทุนฟื้นฟูสมรรถภาพระดับจังหวัด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1C032-9321-DDBF-0B7F-6825B6DB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6872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577" y="159029"/>
            <a:ext cx="6227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ประชาชนกลุ่มเป้าหมาย</a:t>
            </a:r>
            <a:endParaRPr lang="en-US" sz="4800" dirty="0">
              <a:solidFill>
                <a:srgbClr val="FF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EC98C-6C10-35FB-1A8F-B1649A6AB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8" y="3009734"/>
            <a:ext cx="4396568" cy="3359979"/>
          </a:xfrm>
          <a:prstGeom prst="rect">
            <a:avLst/>
          </a:prstGeom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5B02569-D3FA-EAD0-E1B0-0B42A58A4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283" y="1241714"/>
            <a:ext cx="2141658" cy="11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A9B0638-BF20-5792-DC94-C7A87A1B7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171" y="1313597"/>
            <a:ext cx="2141658" cy="118981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83E328-AC82-6AA6-77B2-66A1748D01A8}"/>
              </a:ext>
            </a:extLst>
          </p:cNvPr>
          <p:cNvSpPr/>
          <p:nvPr/>
        </p:nvSpPr>
        <p:spPr>
          <a:xfrm>
            <a:off x="5463678" y="3009733"/>
            <a:ext cx="1540042" cy="335997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คนไทย</a:t>
            </a:r>
            <a:br>
              <a:rPr lang="th-TH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ผู้สูงอายุที่มีภาวะพึ่งพิง และบุคคลอื่นที่มีภาวะพึ่งพิง </a:t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(ADL ≤ 11) </a:t>
            </a:r>
            <a:endParaRPr lang="th-TH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71ABDCF6-0C82-F14F-3EE7-19E085A29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679" y="1313597"/>
            <a:ext cx="2524866" cy="11235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0700BB-CD03-AE58-3B81-89218031421F}"/>
              </a:ext>
            </a:extLst>
          </p:cNvPr>
          <p:cNvSpPr txBox="1"/>
          <p:nvPr/>
        </p:nvSpPr>
        <p:spPr>
          <a:xfrm>
            <a:off x="8727336" y="2900580"/>
            <a:ext cx="2524867" cy="353943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คนไทย สิทธิหลักประกันสุขภาพแห่งชาติ (</a:t>
            </a:r>
            <a:r>
              <a:rPr lang="en-US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UC)</a:t>
            </a:r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FF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คนพิการ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FF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ผู้สูงอายุ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FF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ผู้ป่วยที่อยู่ในระยะ</a:t>
            </a:r>
            <a:br>
              <a:rPr lang="th-TH" sz="2800" b="1" dirty="0">
                <a:solidFill>
                  <a:srgbClr val="FF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solidFill>
                  <a:srgbClr val="FF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กึ่งเฉียบพลัน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FF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ผู้ที่มีภาวะพึ่งพิง</a:t>
            </a:r>
            <a:endParaRPr lang="th-TH" b="1" dirty="0">
              <a:solidFill>
                <a:srgbClr val="FF006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endParaRPr lang="th-TH" sz="2800" b="1" dirty="0">
              <a:solidFill>
                <a:srgbClr val="FF006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F4E211-067E-E43B-FC8B-F42176DD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3423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DE6B-66A8-44F5-AF67-E04E96B1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19" y="193897"/>
            <a:ext cx="10515600" cy="855677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วัตถุประสงค์การใช้จ่ายเงินกองทุนฟื้นฟูสมรรถภาพระดับจังหวัด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A33280A-7A18-4816-ABF3-52FF8319E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479468"/>
              </p:ext>
            </p:extLst>
          </p:nvPr>
        </p:nvGraphicFramePr>
        <p:xfrm>
          <a:off x="103517" y="1304319"/>
          <a:ext cx="12019472" cy="48129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72821">
                  <a:extLst>
                    <a:ext uri="{9D8B030D-6E8A-4147-A177-3AD203B41FA5}">
                      <a16:colId xmlns:a16="http://schemas.microsoft.com/office/drawing/2014/main" val="2360741056"/>
                    </a:ext>
                  </a:extLst>
                </a:gridCol>
                <a:gridCol w="3031449">
                  <a:extLst>
                    <a:ext uri="{9D8B030D-6E8A-4147-A177-3AD203B41FA5}">
                      <a16:colId xmlns:a16="http://schemas.microsoft.com/office/drawing/2014/main" val="197345192"/>
                    </a:ext>
                  </a:extLst>
                </a:gridCol>
                <a:gridCol w="2254605">
                  <a:extLst>
                    <a:ext uri="{9D8B030D-6E8A-4147-A177-3AD203B41FA5}">
                      <a16:colId xmlns:a16="http://schemas.microsoft.com/office/drawing/2014/main" val="2503660935"/>
                    </a:ext>
                  </a:extLst>
                </a:gridCol>
                <a:gridCol w="3260597">
                  <a:extLst>
                    <a:ext uri="{9D8B030D-6E8A-4147-A177-3AD203B41FA5}">
                      <a16:colId xmlns:a16="http://schemas.microsoft.com/office/drawing/2014/main" val="2862441479"/>
                    </a:ext>
                  </a:extLst>
                </a:gridCol>
              </a:tblGrid>
              <a:tr h="1763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7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เพื่อเป็นค่าใช้จ่ายในการให้บริการฟื้นฟูฯ และเครื่องช่วยความพิการแก่หน่วยบริการในจังหวัด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7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สนับสนุนให้องค์การภาคีเครือข่ายที่เกี่ยวข้องดำเนินการด้านเครื่องช่วยความพิการ</a:t>
                      </a:r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7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เพื่อใช้จ่ายในลักษณะโครงการหรือกิจกรรมให้กับองค์การภาคีเครือข่าย 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7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เพื่อสนับสนุนค่าใช้จ่ายของกองทุนฯ ไม่เกินร้อยละ 15 </a:t>
                      </a:r>
                      <a:br>
                        <a:rPr lang="th-TH" sz="27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7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ของรายรับในปี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702296"/>
                  </a:ext>
                </a:extLst>
              </a:tr>
              <a:tr h="3049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บริการกายภาพบำบัดในชุมชน  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บริการกิจกรรมบำบัดในชุมชน  </a:t>
                      </a:r>
                    </a:p>
                    <a:p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6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บริการฝึกทักษะ</a:t>
                      </a:r>
                      <a:r>
                        <a:rPr lang="th-TH" sz="2600" b="1" spc="-50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</a:t>
                      </a:r>
                      <a:r>
                        <a:rPr lang="th-TH" sz="26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ความคุ้นเคยกับสภาพแวดล้อมและการเคลื่อนไหว</a:t>
                      </a:r>
                    </a:p>
                    <a:p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บริการเครื่องช่วยความพิการจำนวน 9 รายการ </a:t>
                      </a:r>
                    </a:p>
                  </a:txBody>
                  <a:tcPr marL="72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การซ่อม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การดัดแปลง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การเปลี่ยนชิ้นส่วน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การจัดทำเป็นกรณีเฉพาะสำหรับอุปกรณ์เครื่องช่วยความพิการสำหรับคนพิการ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ศูนย์ยืม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จัดหรือพัฒนา</a:t>
                      </a:r>
                      <a:br>
                        <a:rPr lang="th-TH" sz="2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บริการฟื้นฟู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จัดสภาพแวดล้อม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การบริหารจัดการกองทุน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พัฒนากองทุนฟื้นฟูสมรรถภาพ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จัดหาครุภัณฑ์ และครุภัณฑ์ที่จัดหามาได้ในเป็นทรัพย์สินขององค์การบริหารส่วนจังหวัด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จัดจ้างบุคลากร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8707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7BB545-67BC-A2FC-FC54-CEEF5706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6870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856" y="129341"/>
            <a:ext cx="1255288" cy="523803"/>
          </a:xfrm>
          <a:prstGeom prst="rect">
            <a:avLst/>
          </a:prstGeom>
        </p:spPr>
      </p:pic>
      <p:sp>
        <p:nvSpPr>
          <p:cNvPr id="33" name="TextBox 26"/>
          <p:cNvSpPr txBox="1"/>
          <p:nvPr/>
        </p:nvSpPr>
        <p:spPr>
          <a:xfrm>
            <a:off x="1713928" y="162012"/>
            <a:ext cx="837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ศูนย์ซ่อมอุปกรณ์เครื่องช่วยความพิการ</a:t>
            </a:r>
          </a:p>
        </p:txBody>
      </p:sp>
      <p:pic>
        <p:nvPicPr>
          <p:cNvPr id="2" name="Picture 1" descr="A picture containing person&#10;&#10;Description automatically generated">
            <a:extLst>
              <a:ext uri="{FF2B5EF4-FFF2-40B4-BE49-F238E27FC236}">
                <a16:creationId xmlns:a16="http://schemas.microsoft.com/office/drawing/2014/main" id="{E80698CD-2EB3-2D22-E211-18A7A465B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767" y="1526299"/>
            <a:ext cx="3780783" cy="283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text, building, store, area&#10;&#10;Description automatically generated">
            <a:extLst>
              <a:ext uri="{FF2B5EF4-FFF2-40B4-BE49-F238E27FC236}">
                <a16:creationId xmlns:a16="http://schemas.microsoft.com/office/drawing/2014/main" id="{5DEA2AC3-6A89-59A9-CCE1-1F1DEE97D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33" y="1526299"/>
            <a:ext cx="3466136" cy="260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2BECDD52-00C7-AA74-3477-35EC8DD8B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748" y="1526299"/>
            <a:ext cx="3625752" cy="2720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3150A-E3A4-8154-E525-50ED619B8F83}"/>
              </a:ext>
            </a:extLst>
          </p:cNvPr>
          <p:cNvSpPr txBox="1"/>
          <p:nvPr/>
        </p:nvSpPr>
        <p:spPr>
          <a:xfrm>
            <a:off x="184433" y="5094829"/>
            <a:ext cx="117717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หน่วยงานที่มีสิทธิได้รับค่าใช้จ่าย </a:t>
            </a:r>
            <a:r>
              <a:rPr lang="th-TH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อบจ. อปท.อื่น สถานบริการ หน่วยบริการ หน่วยงานสาธารณสุข หน่วยงานอื่น กลุ่มคนพิการ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กลุ่มผู้สูงอายุ หรือองค์กรอื่น ที่จะขอรับการสนับสนุนค่าใช้จ่ายต้องมีศักยภาพในการดำเนินงานตามหลักเกณฑ์ วิธีการ และเงื่อนไขที่คณะกรรมการกองทุนกำหนด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F9C7D-41BB-8B80-1CE0-BBB3CFB5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84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, group, several&#10;&#10;Description automatically generated">
            <a:extLst>
              <a:ext uri="{FF2B5EF4-FFF2-40B4-BE49-F238E27FC236}">
                <a16:creationId xmlns:a16="http://schemas.microsoft.com/office/drawing/2014/main" id="{C3CF83ED-DE35-45CA-6E94-D2B35C9D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14" y="336387"/>
            <a:ext cx="3677617" cy="379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330" y="194390"/>
            <a:ext cx="1414815" cy="707887"/>
          </a:xfrm>
          <a:prstGeom prst="rect">
            <a:avLst/>
          </a:prstGeom>
        </p:spPr>
      </p:pic>
      <p:sp>
        <p:nvSpPr>
          <p:cNvPr id="25" name="TextBox 26"/>
          <p:cNvSpPr txBox="1"/>
          <p:nvPr/>
        </p:nvSpPr>
        <p:spPr>
          <a:xfrm>
            <a:off x="77048" y="336387"/>
            <a:ext cx="42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ศูนย์ยืม</a:t>
            </a:r>
            <a:br>
              <a:rPr lang="th-TH" sz="48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8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อุปกรณ์ทางการแพทย์</a:t>
            </a:r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8EEC64E-5F17-F1E2-36F5-22B64DEB7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531" y="1046764"/>
            <a:ext cx="4071957" cy="274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group of people sitting in wheelchairs in a large room&#10;&#10;Description automatically generated with low confidence">
            <a:extLst>
              <a:ext uri="{FF2B5EF4-FFF2-40B4-BE49-F238E27FC236}">
                <a16:creationId xmlns:a16="http://schemas.microsoft.com/office/drawing/2014/main" id="{544A9A45-5A89-3DA7-03AA-B889BC7650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95" r="1" b="13184"/>
          <a:stretch/>
        </p:blipFill>
        <p:spPr>
          <a:xfrm>
            <a:off x="423512" y="2155922"/>
            <a:ext cx="2874477" cy="152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3EAA01B1-FAD3-4935-4A3E-BB39F0644D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139" r="1" b="8946"/>
          <a:stretch/>
        </p:blipFill>
        <p:spPr>
          <a:xfrm>
            <a:off x="7476757" y="4197085"/>
            <a:ext cx="4076385" cy="215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D40867-53FD-4612-DA62-22BE6F39FE86}"/>
              </a:ext>
            </a:extLst>
          </p:cNvPr>
          <p:cNvSpPr txBox="1"/>
          <p:nvPr/>
        </p:nvSpPr>
        <p:spPr>
          <a:xfrm>
            <a:off x="77048" y="4484509"/>
            <a:ext cx="72352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หน่วยงานที่มีสิทธิได้รับค่าใช้จ่าย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อบจ. อปท.อื่น สถานบริการ หน่วยบริการ หน่วยงานสาธารณสุข หน่วยงานอื่น กลุ่มคนพิการ กลุ่มผู้สูงอายุ หรือองค์กรอื่น (ที่มีความสมัครใจ และมีศักยภาพหรือความพร้อมในการบริหาร และการจัดบริการ การซ่อมแซมบำรุงรักษา การเคลื่อนย้ายอุปกรณ์ไปส่งและรับคืน และที่ตั้งทางภูมิศาสตร์เหมาะสม)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0726DD-2284-F1F9-318D-F3DB32CB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286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B063435A-EE5D-4865-81B3-D43A02984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330" y="129342"/>
            <a:ext cx="1414815" cy="590369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21765FC4-6BAF-1372-9BC6-00EBA0F2F546}"/>
              </a:ext>
            </a:extLst>
          </p:cNvPr>
          <p:cNvSpPr txBox="1"/>
          <p:nvPr/>
        </p:nvSpPr>
        <p:spPr>
          <a:xfrm>
            <a:off x="396279" y="242361"/>
            <a:ext cx="10272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การพัฒนารูปแบบการจัดบริการและการดูแลช่วยเหลือ</a:t>
            </a:r>
            <a:endPara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138E192F-DDE9-89F0-3567-B30F008F2119}"/>
              </a:ext>
            </a:extLst>
          </p:cNvPr>
          <p:cNvSpPr txBox="1"/>
          <p:nvPr/>
        </p:nvSpPr>
        <p:spPr>
          <a:xfrm>
            <a:off x="424714" y="1134618"/>
            <a:ext cx="11329259" cy="411349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ตัวอย่างกิจกรรม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การฉีดลดอาการเกร็งกล้ามเนื้อฯ เพื่อพัฒนาคุณภาพชีวิตเด็กสมองพิการ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การป้องกันการหกล้มในผู้สูงอายุ 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ประยุกต์ใช้เครื่องมือด้านการฟื้นฟูนอกเหนือจากชุดสิทธิประโยชน์เพื่อให้การบริการและดูแลช่วยเหลือแก่กลุ่มเป้าหมาย เช่นการบำบัดรักษาอาการทางเส้นประสาทด้วยเครื่องกระตุ้นสนามแม่เหล็ก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Peripheral Magnetic Stimulation (PMS)</a:t>
            </a: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จัดตั้งศูนย์ฟื้นฟู สุขใจ ใกล้บ้าน ใน เทศบาลหรือ อบต.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7C35C-05C7-F406-FE9B-45293AEC7FA2}"/>
              </a:ext>
            </a:extLst>
          </p:cNvPr>
          <p:cNvSpPr txBox="1"/>
          <p:nvPr/>
        </p:nvSpPr>
        <p:spPr>
          <a:xfrm>
            <a:off x="241540" y="5326513"/>
            <a:ext cx="11714672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66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หน่วยงานที่มีสิทธิได้รับค่าใช้จ่าย </a:t>
            </a:r>
            <a:r>
              <a:rPr lang="th-TH" sz="2667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อบจ. อปท.อื่น สถานบริการ หน่วยบริการหน่วยงานสาธารณสุข หน่วยงานอื่น กลุ่มคนพิการ กลุ่มผู้สูงอายุ หรือองค์กรอื่น ในการอนุมัติโครงการคณะกรรมการกองทุนควรจะพิจารณาถึงศักยภาพในการดำเนินโครงการของแต่ละหน่วยงาน ความเป็นไปได้ ในการจัดบริการ และกลุ่มเป้าหมายที่ได้รับประโยชน์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FC8CD4-7B6B-548D-C494-5FA30395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0223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ob\Desktop\20170206_095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756" y="3838229"/>
            <a:ext cx="1909111" cy="118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ob\Desktop\บ้าน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 b="16410"/>
          <a:stretch/>
        </p:blipFill>
        <p:spPr bwMode="auto">
          <a:xfrm>
            <a:off x="10014756" y="2327997"/>
            <a:ext cx="1836653" cy="124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756" y="918252"/>
            <a:ext cx="1651178" cy="114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F02A74C-1E7D-45E4-9E8C-AB716BCD4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330" y="129342"/>
            <a:ext cx="1414815" cy="590369"/>
          </a:xfrm>
          <a:prstGeom prst="rect">
            <a:avLst/>
          </a:prstGeom>
        </p:spPr>
      </p:pic>
      <p:sp>
        <p:nvSpPr>
          <p:cNvPr id="8" name="TextBox 26">
            <a:extLst>
              <a:ext uri="{FF2B5EF4-FFF2-40B4-BE49-F238E27FC236}">
                <a16:creationId xmlns:a16="http://schemas.microsoft.com/office/drawing/2014/main" id="{A893EB84-031E-A4BC-F9C7-C2BBFAF12AEA}"/>
              </a:ext>
            </a:extLst>
          </p:cNvPr>
          <p:cNvSpPr txBox="1"/>
          <p:nvPr/>
        </p:nvSpPr>
        <p:spPr>
          <a:xfrm>
            <a:off x="354573" y="438198"/>
            <a:ext cx="7272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ดำเนินการจัดสภาพแวดล้อมหรือบริการขั้นพื้นฐาน</a:t>
            </a:r>
            <a:endParaRPr lang="th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 descr="A picture containing outdoor, tree, building, house&#10;&#10;Description automatically generated">
            <a:extLst>
              <a:ext uri="{FF2B5EF4-FFF2-40B4-BE49-F238E27FC236}">
                <a16:creationId xmlns:a16="http://schemas.microsoft.com/office/drawing/2014/main" id="{B4012C14-2891-73A7-BD15-EAFA45572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769" y="5230327"/>
            <a:ext cx="4059972" cy="149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C2A2F7-2101-C23B-075F-6C25CFC0F152}"/>
              </a:ext>
            </a:extLst>
          </p:cNvPr>
          <p:cNvSpPr txBox="1"/>
          <p:nvPr/>
        </p:nvSpPr>
        <p:spPr>
          <a:xfrm>
            <a:off x="354573" y="5309202"/>
            <a:ext cx="65876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หน่วยงานที่มีสิทธิได้รับค่าใช้จ่าย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อบจ. อปท.อื่น สถานบริการ หน่วยบริการหน่วยงานสาธารณสุข หน่วยงานอื่น กลุ่มคนพิการ กลุ่มผู้สูงอายุ หรือองค์กรอื่น ในการอนุมัติโครงการคณะกรรมการกองทุนควรจะพิจารณาถึงศักยภาพในการดำเนินโครงการของแต่ละหน่วยงาน</a:t>
            </a:r>
          </a:p>
        </p:txBody>
      </p:sp>
      <p:pic>
        <p:nvPicPr>
          <p:cNvPr id="3" name="Picture 2" descr="A picture containing several&#10;&#10;Description automatically generated">
            <a:extLst>
              <a:ext uri="{FF2B5EF4-FFF2-40B4-BE49-F238E27FC236}">
                <a16:creationId xmlns:a16="http://schemas.microsoft.com/office/drawing/2014/main" id="{0E9296A1-91BA-63A7-91ED-A1434C339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28" y="1383812"/>
            <a:ext cx="2942230" cy="294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group of people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18E30362-C2A6-BF8A-765A-F37EF02E3F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19" y="1530277"/>
            <a:ext cx="3074229" cy="307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18311D00-EB9C-6F88-7E49-7DBBAE648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0" y="1523633"/>
            <a:ext cx="2832601" cy="283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26">
            <a:extLst>
              <a:ext uri="{FF2B5EF4-FFF2-40B4-BE49-F238E27FC236}">
                <a16:creationId xmlns:a16="http://schemas.microsoft.com/office/drawing/2014/main" id="{B5886A19-1933-86DE-D671-510F22148FB5}"/>
              </a:ext>
            </a:extLst>
          </p:cNvPr>
          <p:cNvSpPr txBox="1"/>
          <p:nvPr/>
        </p:nvSpPr>
        <p:spPr>
          <a:xfrm>
            <a:off x="2618653" y="4479360"/>
            <a:ext cx="399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ภาพผลงาน อบจ.ราชบุรี</a:t>
            </a:r>
            <a:endParaRPr lang="th-TH" sz="3600" b="1" dirty="0">
              <a:solidFill>
                <a:schemeClr val="accent2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4CE8B-2ADC-4AA3-C8B8-618CC2F4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0543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1B3CC5-8D17-4B8A-8DEE-DAC5A163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474" y="3491203"/>
            <a:ext cx="6609524" cy="31428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92F9B5-C4D2-4302-8FFE-BD0CFE7D46E2}"/>
              </a:ext>
            </a:extLst>
          </p:cNvPr>
          <p:cNvGrpSpPr/>
          <p:nvPr/>
        </p:nvGrpSpPr>
        <p:grpSpPr>
          <a:xfrm>
            <a:off x="849821" y="5803063"/>
            <a:ext cx="10492358" cy="914400"/>
            <a:chOff x="291075" y="5362429"/>
            <a:chExt cx="10492358" cy="914400"/>
          </a:xfrm>
        </p:grpSpPr>
        <p:pic>
          <p:nvPicPr>
            <p:cNvPr id="5" name="Graphic 4" descr="Person with Cane">
              <a:extLst>
                <a:ext uri="{FF2B5EF4-FFF2-40B4-BE49-F238E27FC236}">
                  <a16:creationId xmlns:a16="http://schemas.microsoft.com/office/drawing/2014/main" id="{8F460EBB-E7EB-4CBF-8129-001638CFA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4770" y="5362429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Person in wheelchair">
              <a:extLst>
                <a:ext uri="{FF2B5EF4-FFF2-40B4-BE49-F238E27FC236}">
                  <a16:creationId xmlns:a16="http://schemas.microsoft.com/office/drawing/2014/main" id="{29C3AEF6-C91F-4FAF-9181-329CFBFE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0266" y="5362429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Parent and Baby">
              <a:extLst>
                <a:ext uri="{FF2B5EF4-FFF2-40B4-BE49-F238E27FC236}">
                  <a16:creationId xmlns:a16="http://schemas.microsoft.com/office/drawing/2014/main" id="{5A8F6865-4555-4639-90FA-F02658765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1075" y="5362429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Person with Cane">
              <a:extLst>
                <a:ext uri="{FF2B5EF4-FFF2-40B4-BE49-F238E27FC236}">
                  <a16:creationId xmlns:a16="http://schemas.microsoft.com/office/drawing/2014/main" id="{FE47300B-0895-4369-AD20-391C42244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46662" y="5362429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Person in wheelchair">
              <a:extLst>
                <a:ext uri="{FF2B5EF4-FFF2-40B4-BE49-F238E27FC236}">
                  <a16:creationId xmlns:a16="http://schemas.microsoft.com/office/drawing/2014/main" id="{29BB1183-13EE-4A16-A27A-7DAAD90DF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82158" y="5362429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Parent and Baby">
              <a:extLst>
                <a:ext uri="{FF2B5EF4-FFF2-40B4-BE49-F238E27FC236}">
                  <a16:creationId xmlns:a16="http://schemas.microsoft.com/office/drawing/2014/main" id="{827CC8B0-F5EB-4367-855A-DA05C207A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22967" y="5362429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Person with Cane">
              <a:extLst>
                <a:ext uri="{FF2B5EF4-FFF2-40B4-BE49-F238E27FC236}">
                  <a16:creationId xmlns:a16="http://schemas.microsoft.com/office/drawing/2014/main" id="{1219D8FD-0348-42BA-8C28-14C30E39E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03304" y="5362429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Person in wheelchair">
              <a:extLst>
                <a:ext uri="{FF2B5EF4-FFF2-40B4-BE49-F238E27FC236}">
                  <a16:creationId xmlns:a16="http://schemas.microsoft.com/office/drawing/2014/main" id="{CFAA562B-1CF4-4D18-A40F-55B361CA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38800" y="5362429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arent and Baby">
              <a:extLst>
                <a:ext uri="{FF2B5EF4-FFF2-40B4-BE49-F238E27FC236}">
                  <a16:creationId xmlns:a16="http://schemas.microsoft.com/office/drawing/2014/main" id="{EBB14ED7-2C49-4899-B692-45BD65005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79609" y="5362429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Person with Cane">
              <a:extLst>
                <a:ext uri="{FF2B5EF4-FFF2-40B4-BE49-F238E27FC236}">
                  <a16:creationId xmlns:a16="http://schemas.microsoft.com/office/drawing/2014/main" id="{C2B1E593-BF09-4E31-AF4D-BEBCA3F8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70643" y="5362429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Person in wheelchair">
              <a:extLst>
                <a:ext uri="{FF2B5EF4-FFF2-40B4-BE49-F238E27FC236}">
                  <a16:creationId xmlns:a16="http://schemas.microsoft.com/office/drawing/2014/main" id="{35BF4023-B29E-4134-93F2-46AAA2A17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706139" y="5362429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Parent and Baby">
              <a:extLst>
                <a:ext uri="{FF2B5EF4-FFF2-40B4-BE49-F238E27FC236}">
                  <a16:creationId xmlns:a16="http://schemas.microsoft.com/office/drawing/2014/main" id="{BBE09AE2-296F-49B4-84F4-D3C00736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46948" y="5362429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Person with Cane">
              <a:extLst>
                <a:ext uri="{FF2B5EF4-FFF2-40B4-BE49-F238E27FC236}">
                  <a16:creationId xmlns:a16="http://schemas.microsoft.com/office/drawing/2014/main" id="{F237E4C1-6D4F-4B59-AB23-137B80987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133537" y="5362429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Person in wheelchair">
              <a:extLst>
                <a:ext uri="{FF2B5EF4-FFF2-40B4-BE49-F238E27FC236}">
                  <a16:creationId xmlns:a16="http://schemas.microsoft.com/office/drawing/2014/main" id="{57C4602A-02C0-415C-9BB9-929A03893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869033" y="5362429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Parent and Baby">
              <a:extLst>
                <a:ext uri="{FF2B5EF4-FFF2-40B4-BE49-F238E27FC236}">
                  <a16:creationId xmlns:a16="http://schemas.microsoft.com/office/drawing/2014/main" id="{841233F3-646A-4C71-A7FC-D8535B326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609842" y="5362429"/>
              <a:ext cx="914400" cy="9144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5833CC7-8979-44AE-AAC6-5C7D4269994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98104" y="223940"/>
            <a:ext cx="2469611" cy="9906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C6BEB5-1DE3-40F3-A038-9512B0108FAB}"/>
              </a:ext>
            </a:extLst>
          </p:cNvPr>
          <p:cNvSpPr txBox="1"/>
          <p:nvPr/>
        </p:nvSpPr>
        <p:spPr>
          <a:xfrm>
            <a:off x="830110" y="1991770"/>
            <a:ext cx="105317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ผลการดำเนินงาน</a:t>
            </a:r>
            <a:b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กองทุนฟื้นฟูสมรรถภาพระดับจังหวัด เขต 5 ราชบุรี </a:t>
            </a:r>
          </a:p>
          <a:p>
            <a:pPr algn="ctr"/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ปีงบประมาณ </a:t>
            </a:r>
            <a:r>
              <a: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endParaRPr lang="th-TH" sz="4800" b="1" dirty="0">
              <a:solidFill>
                <a:srgbClr val="00206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61FE3-483D-B814-8E6A-E5E432531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8130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EBAB97-5C39-4B87-8EC2-140BC7B335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318667"/>
              </p:ext>
            </p:extLst>
          </p:nvPr>
        </p:nvGraphicFramePr>
        <p:xfrm>
          <a:off x="100640" y="863162"/>
          <a:ext cx="12091359" cy="5905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2243">
                  <a:extLst>
                    <a:ext uri="{9D8B030D-6E8A-4147-A177-3AD203B41FA5}">
                      <a16:colId xmlns:a16="http://schemas.microsoft.com/office/drawing/2014/main" val="191209624"/>
                    </a:ext>
                  </a:extLst>
                </a:gridCol>
                <a:gridCol w="6809116">
                  <a:extLst>
                    <a:ext uri="{9D8B030D-6E8A-4147-A177-3AD203B41FA5}">
                      <a16:colId xmlns:a16="http://schemas.microsoft.com/office/drawing/2014/main" val="1723861537"/>
                    </a:ext>
                  </a:extLst>
                </a:gridCol>
              </a:tblGrid>
              <a:tr h="534318">
                <a:tc>
                  <a:txBody>
                    <a:bodyPr/>
                    <a:lstStyle/>
                    <a:p>
                      <a:pPr algn="ctr"/>
                      <a:r>
                        <a:rPr lang="th-TH" sz="400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en-US" sz="40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40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34502"/>
                  </a:ext>
                </a:extLst>
              </a:tr>
              <a:tr h="5204129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th-TH" sz="3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กองทุนฟื้นฟูสมรรถภาพระดับจังหวัดราชบุรี</a:t>
                      </a:r>
                      <a:b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มีการใช้เงินสมทบในปี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2565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ไม่น้อยกว่า </a:t>
                      </a:r>
                      <a:b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ร้อยละ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70 </a:t>
                      </a:r>
                      <a:endParaRPr lang="th-TH" sz="3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th-TH" sz="32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เงินสมทบรวมในปีงบประมาณ </a:t>
                      </a:r>
                      <a:r>
                        <a:rPr lang="en-US" sz="32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2565 </a:t>
                      </a:r>
                      <a:r>
                        <a:rPr lang="th-TH" sz="32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จำนวน 17</a:t>
                      </a:r>
                      <a:r>
                        <a:rPr lang="en-US" sz="32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32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585</a:t>
                      </a:r>
                      <a:r>
                        <a:rPr lang="en-US" sz="32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320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710 บาท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มีแผนการใช้เงินดังนี้ </a:t>
                      </a:r>
                    </a:p>
                    <a:p>
                      <a:pPr marL="361950" indent="-361950">
                        <a:lnSpc>
                          <a:spcPct val="100000"/>
                        </a:lnSpc>
                        <a:buFont typeface="Wingdings" panose="05000000000000000000" pitchFamily="2" charset="2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โครงการศูนย์ยืมอุปกรณ์เครื่องช่วยความพิการ จำนวน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500,000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บาท</a:t>
                      </a:r>
                    </a:p>
                    <a:p>
                      <a:pPr marL="361950" indent="-361950">
                        <a:lnSpc>
                          <a:spcPct val="100000"/>
                        </a:lnSpc>
                        <a:buFont typeface="Wingdings" panose="05000000000000000000" pitchFamily="2" charset="2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โครงการปรับปรุงสภาพแวดล้อมที่อยู่อาศัย ประมาณ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3,250,606.50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บาท</a:t>
                      </a:r>
                    </a:p>
                    <a:p>
                      <a:pPr marL="361950" indent="-361950">
                        <a:lnSpc>
                          <a:spcPct val="100000"/>
                        </a:lnSpc>
                        <a:buFont typeface="Wingdings" panose="05000000000000000000" pitchFamily="2" charset="2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โครงการบริหารจัดการกองทุน ประมาณ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1,800,000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บาท</a:t>
                      </a:r>
                    </a:p>
                    <a:p>
                      <a:pPr marL="361950" indent="-361950">
                        <a:lnSpc>
                          <a:spcPct val="100000"/>
                        </a:lnSpc>
                        <a:buFont typeface="Wingdings" panose="05000000000000000000" pitchFamily="2" charset="2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รอจ่ายค่าบริการกายอุปกรณ์ฯ และบริการกายภาพบำบัดและกิจกรรมบำบัดในชุมชน ปี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63, 64, 65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1,441,350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บาท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รวม 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6,991,956.50 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บาท คิดเป็น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39.76 %</a:t>
                      </a:r>
                      <a:endParaRPr lang="th-TH" sz="3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36000" marT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41304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F45AE0C-B327-C211-4A00-B4C1DBCFF050}"/>
              </a:ext>
            </a:extLst>
          </p:cNvPr>
          <p:cNvSpPr txBox="1"/>
          <p:nvPr/>
        </p:nvSpPr>
        <p:spPr>
          <a:xfrm>
            <a:off x="2069518" y="41315"/>
            <a:ext cx="815360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ผลการดำเนินงาน ปี </a:t>
            </a:r>
            <a:r>
              <a:rPr lang="en-US" sz="40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lang="th-TH" sz="40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เป้าหมายที่ 1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F5586-D0A7-05A4-3762-05ED010A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1940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F7F678-72EA-897B-CDC4-BB36F560535F}"/>
              </a:ext>
            </a:extLst>
          </p:cNvPr>
          <p:cNvSpPr/>
          <p:nvPr/>
        </p:nvSpPr>
        <p:spPr>
          <a:xfrm>
            <a:off x="375727" y="2081691"/>
            <a:ext cx="5328948" cy="1728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th-TH" sz="36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จังหวัดที่มีจัดตั้ง</a:t>
            </a:r>
            <a:br>
              <a:rPr lang="th-TH" sz="36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กองทุนฟื้นฟูสมรรถภาพระดับจังหวัด เพิ่มขึ้น </a:t>
            </a:r>
            <a:r>
              <a:rPr lang="en-US" sz="36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4 </a:t>
            </a:r>
            <a:r>
              <a:rPr lang="th-TH" sz="36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แห่ง</a:t>
            </a:r>
            <a:endParaRPr lang="en-US" sz="36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07C853-A8F8-0D66-10B2-D596299E04CC}"/>
              </a:ext>
            </a:extLst>
          </p:cNvPr>
          <p:cNvSpPr txBox="1"/>
          <p:nvPr/>
        </p:nvSpPr>
        <p:spPr>
          <a:xfrm>
            <a:off x="865949" y="3886202"/>
            <a:ext cx="40801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225" indent="-276225">
              <a:buAutoNum type="arabicPeriod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จังหวัดราชบุรี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กองทุนเดิม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6225" indent="-276225">
              <a:buAutoNum type="arabicPeriod"/>
            </a:pP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จังหวัดกาญจนบุรี </a:t>
            </a:r>
          </a:p>
          <a:p>
            <a:pPr marL="276225" indent="-276225">
              <a:buAutoNum type="arabicPeriod"/>
            </a:pP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จังหวัดสุพรรณบุรี</a:t>
            </a:r>
          </a:p>
          <a:p>
            <a:pPr marL="276225" indent="-276225">
              <a:buAutoNum type="arabicPeriod"/>
            </a:pP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จังหวัดนครปฐม</a:t>
            </a:r>
          </a:p>
          <a:p>
            <a:pPr marL="276225" indent="-276225">
              <a:buAutoNum type="arabicPeriod"/>
            </a:pP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จังหวัดสมุทรสงคราม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4BAD4D-F8E3-3E49-1008-22C4FB7C9D57}"/>
              </a:ext>
            </a:extLst>
          </p:cNvPr>
          <p:cNvSpPr/>
          <p:nvPr/>
        </p:nvSpPr>
        <p:spPr>
          <a:xfrm>
            <a:off x="6297544" y="2258791"/>
            <a:ext cx="4668981" cy="1385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th-TH" sz="4000" b="1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จังหวัดยังไม่จัดตั้งกองทุนฟื้นฟูสมรรถภาพระดับจังหวัด</a:t>
            </a:r>
            <a:endParaRPr lang="en-US" sz="4000" b="1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C8A1C-FEFA-352B-CB2D-FEDCD672ACD5}"/>
              </a:ext>
            </a:extLst>
          </p:cNvPr>
          <p:cNvSpPr txBox="1"/>
          <p:nvPr/>
        </p:nvSpPr>
        <p:spPr>
          <a:xfrm>
            <a:off x="6504578" y="4022366"/>
            <a:ext cx="31809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9263" indent="-449263">
              <a:buAutoNum type="arabicPeriod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จังหวัดสมุทรสาคร</a:t>
            </a:r>
          </a:p>
          <a:p>
            <a:pPr marL="449263" indent="-449263">
              <a:buAutoNum type="arabicPeriod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จังหวัดเพชรบุรี</a:t>
            </a:r>
          </a:p>
          <a:p>
            <a:pPr marL="449263" indent="-449263">
              <a:buAutoNum type="arabicPeriod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จังหวัดประจวบคีรีขันธ์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9938B-4090-ACF1-25A7-73EF60573647}"/>
              </a:ext>
            </a:extLst>
          </p:cNvPr>
          <p:cNvSpPr txBox="1"/>
          <p:nvPr/>
        </p:nvSpPr>
        <p:spPr>
          <a:xfrm>
            <a:off x="2019199" y="200467"/>
            <a:ext cx="815360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ผลการดำเนินงาน ปี </a:t>
            </a:r>
            <a:r>
              <a:rPr lang="en-US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lang="th-TH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เป้าหมายที่ </a:t>
            </a:r>
            <a:r>
              <a:rPr lang="en-US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E2B47-C590-207B-D588-8A54E7C09B31}"/>
              </a:ext>
            </a:extLst>
          </p:cNvPr>
          <p:cNvSpPr txBox="1"/>
          <p:nvPr/>
        </p:nvSpPr>
        <p:spPr>
          <a:xfrm>
            <a:off x="865949" y="1297863"/>
            <a:ext cx="10307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มีการจัดตั้งกองทุนฟื้นฟูสมรรถภาพระดับจังหวัด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เพิ่มขึ้นอย่างน้อย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แห่ง</a:t>
            </a:r>
            <a:endParaRPr lang="th-TH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72890-A547-C29B-8998-80761159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1331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EBAB97-5C39-4B87-8EC2-140BC7B335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512377"/>
              </p:ext>
            </p:extLst>
          </p:nvPr>
        </p:nvGraphicFramePr>
        <p:xfrm>
          <a:off x="396814" y="1347950"/>
          <a:ext cx="11576650" cy="4129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8325">
                  <a:extLst>
                    <a:ext uri="{9D8B030D-6E8A-4147-A177-3AD203B41FA5}">
                      <a16:colId xmlns:a16="http://schemas.microsoft.com/office/drawing/2014/main" val="191209624"/>
                    </a:ext>
                  </a:extLst>
                </a:gridCol>
                <a:gridCol w="5788325">
                  <a:extLst>
                    <a:ext uri="{9D8B030D-6E8A-4147-A177-3AD203B41FA5}">
                      <a16:colId xmlns:a16="http://schemas.microsoft.com/office/drawing/2014/main" val="957605492"/>
                    </a:ext>
                  </a:extLst>
                </a:gridCol>
              </a:tblGrid>
              <a:tr h="579732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 </a:t>
                      </a:r>
                      <a:endParaRPr lang="en-US" sz="3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 </a:t>
                      </a:r>
                      <a:endParaRPr lang="en-US" sz="3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34502"/>
                  </a:ext>
                </a:extLst>
              </a:tr>
              <a:tr h="3489707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หน่วยบริการและองค์กรภาคีเครือข่ายเห็น</a:t>
                      </a:r>
                      <a:r>
                        <a:rPr lang="th-TH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ประโยชน์ของกองทุนฯ และทำโครงการขอรับงบประมาณ 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เพื่อดูแลคนพิการ ผู้สูงอายุ ผู้ป่วยระยะกึ่งเฉียบพลัน และผู้ป่วยที่มีภาวะพึ่งพิงในพื้นที่</a:t>
                      </a:r>
                    </a:p>
                  </a:txBody>
                  <a:tcPr marR="3600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0" indent="-361950">
                        <a:lnSpc>
                          <a:spcPct val="100000"/>
                        </a:lnSpc>
                        <a:buFont typeface="Wingdings" panose="05000000000000000000" pitchFamily="2" charset="2"/>
                        <a:buAutoNum type="arabicPeriod"/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เทศบาล และ อบต. ในจังหวัดราชบุรีขออนุมัติโครงการปรับปรุงที่อยู่อาศัยเพื่อการฟื้นฟู จำนวนมากกว่า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 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ราย 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361950" indent="-361950">
                        <a:lnSpc>
                          <a:spcPct val="100000"/>
                        </a:lnSpc>
                        <a:buFont typeface="Wingdings" panose="05000000000000000000" pitchFamily="2" charset="2"/>
                        <a:buAutoNum type="arabicPeriod"/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ยังไม่มีหน่วยงานเขียนโครงการมาขอรับงบประมาณด้านอื่น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41304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2B18778-F620-C6CA-897B-37E5CA3FF6BC}"/>
              </a:ext>
            </a:extLst>
          </p:cNvPr>
          <p:cNvSpPr txBox="1"/>
          <p:nvPr/>
        </p:nvSpPr>
        <p:spPr>
          <a:xfrm>
            <a:off x="2019199" y="200467"/>
            <a:ext cx="815360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ผลการดำเนินงาน ปี </a:t>
            </a:r>
            <a:r>
              <a:rPr lang="en-US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lang="th-TH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เป้าหมายที่ </a:t>
            </a:r>
            <a:r>
              <a:rPr lang="en-US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07550-A015-45DD-BD8B-13C3148D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7540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9C57-EF89-AB6F-0092-F2090C90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หลักการบริหารจัดการกองทุนฟื้นฟูสมรรถภาพระดับจังหวัด 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EE322D3-48B9-0612-A075-1BF0DE9F0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275" y="1449299"/>
            <a:ext cx="10077450" cy="5043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15D9D-FD64-FCA4-76D3-ADB31935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4045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F043C1F-1A4D-3B2F-CF07-EE242320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4299" y="303667"/>
            <a:ext cx="2141658" cy="11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2A194-DF95-C1A4-DD9B-2C30379FFE35}"/>
              </a:ext>
            </a:extLst>
          </p:cNvPr>
          <p:cNvSpPr txBox="1"/>
          <p:nvPr/>
        </p:nvSpPr>
        <p:spPr>
          <a:xfrm>
            <a:off x="263629" y="1711000"/>
            <a:ext cx="11222517" cy="3687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080808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การดำเนินงานกองทุน</a:t>
            </a:r>
            <a:r>
              <a:rPr lang="th-TH" sz="4800" b="1" dirty="0">
                <a:solidFill>
                  <a:srgbClr val="080808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หลักประกันสุขภาพในระดับท้องถิ่นหรือพื้นที่</a:t>
            </a:r>
            <a:endParaRPr lang="en-US" sz="4800" b="1" dirty="0">
              <a:solidFill>
                <a:srgbClr val="080808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4800" b="1" dirty="0">
                <a:solidFill>
                  <a:srgbClr val="080808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เขต </a:t>
            </a:r>
            <a:r>
              <a:rPr lang="en-US" sz="4800" b="1" dirty="0">
                <a:solidFill>
                  <a:srgbClr val="080808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5 </a:t>
            </a:r>
            <a:r>
              <a:rPr lang="th-TH" sz="4800" b="1" dirty="0">
                <a:solidFill>
                  <a:srgbClr val="080808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ราชบุรี</a:t>
            </a:r>
            <a:endParaRPr lang="en-US" sz="4800" b="1" dirty="0">
              <a:solidFill>
                <a:srgbClr val="080808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4800" b="1" dirty="0">
                <a:solidFill>
                  <a:srgbClr val="080808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ปีงบประมาณ </a:t>
            </a:r>
            <a:r>
              <a:rPr lang="en-US" sz="4800" b="1" dirty="0">
                <a:solidFill>
                  <a:srgbClr val="080808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2566</a:t>
            </a:r>
          </a:p>
        </p:txBody>
      </p:sp>
      <p:sp>
        <p:nvSpPr>
          <p:cNvPr id="4" name="Decagon 3">
            <a:extLst>
              <a:ext uri="{FF2B5EF4-FFF2-40B4-BE49-F238E27FC236}">
                <a16:creationId xmlns:a16="http://schemas.microsoft.com/office/drawing/2014/main" id="{2306CC3B-B66C-015E-79BD-88CCA73A00C6}"/>
              </a:ext>
            </a:extLst>
          </p:cNvPr>
          <p:cNvSpPr/>
          <p:nvPr/>
        </p:nvSpPr>
        <p:spPr>
          <a:xfrm>
            <a:off x="432979" y="307325"/>
            <a:ext cx="1289432" cy="1097446"/>
          </a:xfrm>
          <a:prstGeom prst="dec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1</a:t>
            </a:r>
          </a:p>
        </p:txBody>
      </p:sp>
      <p:sp>
        <p:nvSpPr>
          <p:cNvPr id="5" name="Decagon 4">
            <a:extLst>
              <a:ext uri="{FF2B5EF4-FFF2-40B4-BE49-F238E27FC236}">
                <a16:creationId xmlns:a16="http://schemas.microsoft.com/office/drawing/2014/main" id="{E44F4112-8C4F-2FE6-3E03-52838BCF1DBB}"/>
              </a:ext>
            </a:extLst>
          </p:cNvPr>
          <p:cNvSpPr/>
          <p:nvPr/>
        </p:nvSpPr>
        <p:spPr>
          <a:xfrm>
            <a:off x="10586115" y="251350"/>
            <a:ext cx="1289432" cy="1097446"/>
          </a:xfrm>
          <a:prstGeom prst="dec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BD333-3690-8731-2162-C349E09C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5744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9F706-3BC6-32A5-FDB7-F3D2A7FBA227}"/>
              </a:ext>
            </a:extLst>
          </p:cNvPr>
          <p:cNvSpPr txBox="1"/>
          <p:nvPr/>
        </p:nvSpPr>
        <p:spPr>
          <a:xfrm>
            <a:off x="2019199" y="200467"/>
            <a:ext cx="815360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เป้าหมายการดำเนินงาน ในปี </a:t>
            </a:r>
            <a:r>
              <a:rPr lang="en-US" sz="4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37FFD-49B2-7428-F78E-722F5FA72F22}"/>
              </a:ext>
            </a:extLst>
          </p:cNvPr>
          <p:cNvSpPr txBox="1"/>
          <p:nvPr/>
        </p:nvSpPr>
        <p:spPr>
          <a:xfrm>
            <a:off x="465827" y="1345721"/>
            <a:ext cx="11404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มีการจัดตั้งกองทุนฟื้นฟูสมรรถภาพระดับจังหวัด 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เพิ่มขึ้นอย่างน้อย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 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แห่ง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th-TH" sz="36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หน่วยบริการและองค์กรภาคีเครือข่ายเห็น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ประโยชน์ของกองทุนฯ และทำโครงการขอรับ</a:t>
            </a:r>
            <a:b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งบประมาณ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เพื่อดูแลคนพิการ ผู้สูงอายุ ผู้ป่วยระยะกึ่งเฉียบพลัน และผู้ป่วยที่มีภาวะ</a:t>
            </a:r>
            <a:b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พึ่งพิงในพื้นที่ โดยจัดให้มีการ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จัดตั้งศูนย์ซ่อมอุปกรณ์เครื่องช่วยความพิการ อย่างน้อยจังหวัดละ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จัดตั้งศูนย์ยืมอุปกรณ์เครื่องช่วยความพิการ อย่างน้อยจังหวัดละ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จัดตั้งศูนย์ฟื้นฟู สุขใจ ใกล้บ้าน อย่างน้อยจังหวัดละ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</a:p>
          <a:p>
            <a:endParaRPr lang="th-TH" sz="3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DE9165-0CAD-E558-6285-5BC0CF9E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8947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0711-D433-40C2-A2F9-87AE40A5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153"/>
            <a:ext cx="10515600" cy="613070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ไตรมาส 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4BC8916-2AEE-1827-B036-AD875E668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05145"/>
              </p:ext>
            </p:extLst>
          </p:nvPr>
        </p:nvGraphicFramePr>
        <p:xfrm>
          <a:off x="155275" y="985753"/>
          <a:ext cx="11967713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871">
                  <a:extLst>
                    <a:ext uri="{9D8B030D-6E8A-4147-A177-3AD203B41FA5}">
                      <a16:colId xmlns:a16="http://schemas.microsoft.com/office/drawing/2014/main" val="568551690"/>
                    </a:ext>
                  </a:extLst>
                </a:gridCol>
                <a:gridCol w="6167467">
                  <a:extLst>
                    <a:ext uri="{9D8B030D-6E8A-4147-A177-3AD203B41FA5}">
                      <a16:colId xmlns:a16="http://schemas.microsoft.com/office/drawing/2014/main" val="1926861179"/>
                    </a:ext>
                  </a:extLst>
                </a:gridCol>
                <a:gridCol w="5058375">
                  <a:extLst>
                    <a:ext uri="{9D8B030D-6E8A-4147-A177-3AD203B41FA5}">
                      <a16:colId xmlns:a16="http://schemas.microsoft.com/office/drawing/2014/main" val="913730185"/>
                    </a:ext>
                  </a:extLst>
                </a:gridCol>
              </a:tblGrid>
              <a:tr h="439903"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ผลลัพธ์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314025"/>
                  </a:ext>
                </a:extLst>
              </a:tr>
              <a:tr h="898658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พื้นที่ประชาสัมพันธ์เรื่องกองทุนฟื้นฟูสมรรถภาพระดับจังหวัดให้แก่สมาคมคนพิการจังหวัดกาญจนบุรีเพื่อให้ทราบข้อมูลกองทุนฯ ซึ่งเป็นหนึ่งในภาคีเครือข่ายในการขับเคลื่อนงาน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สมาคมคนพิการจังหวัดกาญจนบุรี เขียนโครงการจัดตั้งเป็นศูนย์ซ่อมอุปกรณ์เครื่องช่วยความพิการ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38187"/>
                  </a:ext>
                </a:extLst>
              </a:tr>
              <a:tr h="898658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้าพบนายกองค์การบริหารส่วนจังหวัดประจวบคีรีขันธ์และจังหวัดสมุทรสาครเพื่อประชาสัมพันธ์และเชิญชวนจัดตั้งกองทุนฟื้นฟูสมรรถภาพระดับจังหวัด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ยังไม่มีการตอบรับการจัดตั้งกองทุนฯ จากทั้ง </a:t>
                      </a:r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189468"/>
                  </a:ext>
                </a:extLst>
              </a:tr>
              <a:tr h="898658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ประชุมคณะทำงานพัฒนางานกองทุนฟื้นฟูสมรรถภาพระดับจังหวัด เขต </a:t>
                      </a:r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 เพื่อหารือและวางแผนการดำเนินงานกองทุนฯ ประจำปีงบประมาณ </a:t>
                      </a:r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 </a:t>
                      </a: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 รพ.สต.วังด้ง อ.เมือง จ.กาญจนบุรี</a:t>
                      </a:r>
                      <a:endParaRPr lang="en-US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คณะทำงานซึ่งมีตัวแทนจาก สสจ.ทุกจังหวัด เห็นภาพการดำเนินงานบริการฟื้นฟูในชุมชน และมีแผนการดำเนินงานประจำปีงบประมาณ </a:t>
                      </a:r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201547"/>
                  </a:ext>
                </a:extLst>
              </a:tr>
              <a:tr h="898658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ให้คำปรึกษาการจัดตั้งกองทุนแก่ อบจ.ที่จัดตั้งกองทุนในปีงบประมาณ </a:t>
                      </a:r>
                      <a:r>
                        <a:rPr lang="en-US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กองทุนฟื้นฟูที่เข้าใหม่สามารถดำเนินงานได้และเป็นไปตามแผนการดำเนินงาน แต่ยังมีบางจังหวัดที่ยังดำเนินงานไม่เป็นไปตามแผนงานที่กำหนด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02587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AA029-FDBD-987B-D108-1EF8FF018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7198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2FDBE-9BBA-44F2-A08F-F6D6945C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8" y="172621"/>
            <a:ext cx="10861964" cy="14604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แผนการขับเคลื่อนการดำเนินงานกองทุนฟื้นฟูสมรรถภาพระดับจังหวัด สปสช.เขต </a:t>
            </a:r>
            <a:r>
              <a:rPr lang="en-US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ราชบุรี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0632F-0A06-4D9F-8510-E8B04ACDC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3" y="1729372"/>
            <a:ext cx="11646570" cy="500029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พัฒนาแผนขับเคลื่อนแนวทางการสร้างความพร้อมและความเข้าใจสำหรับจังหวัดที่ยังไม่เข้าร่วม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จัดตั้งกองทุนฟื้นฟูสมรรถภาพระดับจังหวัดใน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 ดังนี้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จังหวัดสมุทรสาคร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จังหวัดเพชรบุรี </a:t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3.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จังหวัดประจวบคีรีขันธ์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กำหนดให้หน่วยบริการหรือภาคีเครือข่ายในพื้นที่เขต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ราชบุรี ดำเนินการดังนี้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2.1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จัดตั้งศูนย์ซ่อมอุปกรณ์เครื่องช่วยความพิการ อย่างน้อยจังหวัดละ 2 แห่ง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2.2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จัดตั้งศูนย์ยืมอุปกรณ์เครื่องช่วยความพิการ อย่างน้อยจังหวัดละ 4 แห่ง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จัดตั้งศูนย์ฟื้นฟู สุขใจ ใกล้บ้าน อย่างน้อยจังหวัดละ 2 แห่ง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กองทุนฟื้นฟูสมรรถภาพระดับจังหวัดเดิม มีการใช้เงินสมทบในปี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ไม่น้อยกว่า ร้อยละ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90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</a:t>
            </a:r>
            <a:b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จังหวัดที่เข้าใหม่ มีการใช้เงินสมทบในปี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ไม่น้อยกว่าร้อยละ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50 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ขอความอนุเคราะห์ อปสข. กระตุ้นการดำเนินงานกองทุนฟื้นฟูสมรรถภาพระดับจังหวัด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724CE-10C1-4F10-07C6-62A48E28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9708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2FDBE-9BBA-44F2-A08F-F6D6945C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658"/>
            <a:ext cx="10515600" cy="9314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เสนอ อปสข. เพื่อโปรดพิจารณาและให้ข้อเสนอแนะ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8D4F11-72CE-B796-915B-87059EE90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204"/>
            <a:ext cx="1087253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เห็นชอบแผนการขับเคลื่อนการดำเนินงาน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คือ กองทุนหลักประกันสุขภาพในระดับท้องถิ่นหรือพื้นที่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การจัดบริการสาธารณสุขสำหรับผู้สูงอายุที่มีภาวะพึ่งพิงและบุคคลอื่นที่มีภาวะพึ่งพิง   และ กองทุนฟื้นฟูสมรรถภาพระดับจังหวัด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โดยผ่านกลไกคณะทำงานฯ และ หน่วยงานที่เกี่ยวข้อง</a:t>
            </a:r>
            <a:endParaRPr lang="th-TH" sz="32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รับข้อเสนอแนะ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………………………………………………………………………………………………………………..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DCC08-A0EC-A3E6-27C2-EA10ABD8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1309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699D0-9107-4A0A-BEE9-390F39671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0" r="-1" b="22029"/>
          <a:stretch/>
        </p:blipFill>
        <p:spPr>
          <a:xfrm>
            <a:off x="0" y="8409"/>
            <a:ext cx="12172627" cy="68721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70CD7-FB03-4584-B726-4FD8DFDD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39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D2E8AC3-F428-4F27-BD95-675C496A1DEA}" type="slidenum">
              <a:rPr lang="en-US" b="1">
                <a:solidFill>
                  <a:schemeClr val="tx1">
                    <a:tint val="75000"/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 b="1">
              <a:solidFill>
                <a:schemeClr val="tx1">
                  <a:tint val="75000"/>
                  <a:alpha val="8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2E8D6-8843-9FF0-1B03-E2859D99C779}"/>
              </a:ext>
            </a:extLst>
          </p:cNvPr>
          <p:cNvSpPr txBox="1"/>
          <p:nvPr/>
        </p:nvSpPr>
        <p:spPr>
          <a:xfrm>
            <a:off x="655475" y="902556"/>
            <a:ext cx="7030786" cy="31162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en-US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การทำความดีเป็นสุขเสมอ</a:t>
            </a:r>
          </a:p>
          <a:p>
            <a:pPr algn="ctr"/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ขอให้กำลังใจเราทุกคน </a:t>
            </a:r>
          </a:p>
          <a:p>
            <a:pPr algn="ctr"/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ให้ประชาชนมีความสุขมากขึ้น</a:t>
            </a:r>
          </a:p>
          <a:p>
            <a:pPr algn="ctr"/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และเราก็จะมีความสุขด้วย</a:t>
            </a:r>
            <a:r>
              <a:rPr lang="en-US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”</a:t>
            </a:r>
          </a:p>
          <a:p>
            <a:pPr algn="ctr"/>
            <a:endParaRPr lang="en-US" sz="105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r"/>
            <a:r>
              <a:rPr lang="th-TH" b="1" dirty="0">
                <a:latin typeface="FreesiaUPC" panose="020B0604020202020204" pitchFamily="34" charset="-34"/>
                <a:cs typeface="FreesiaUPC" panose="020B0604020202020204" pitchFamily="34" charset="-34"/>
                <a:hlinkClick r:id="rId4"/>
              </a:rPr>
              <a:t>นพ.สงวน  นิตยารัมภ์พงศ์</a:t>
            </a:r>
            <a:endParaRPr lang="th-TH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" name="Picture 13" descr="C:\Users\somwang.s.RBR\Desktop\download.jpg">
            <a:extLst>
              <a:ext uri="{FF2B5EF4-FFF2-40B4-BE49-F238E27FC236}">
                <a16:creationId xmlns:a16="http://schemas.microsoft.com/office/drawing/2014/main" id="{EFDA77A5-22A0-FF33-3434-9659BD8B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9935" y="8409"/>
            <a:ext cx="2281865" cy="1037575"/>
          </a:xfrm>
          <a:prstGeom prst="rect">
            <a:avLst/>
          </a:prstGeom>
          <a:noFill/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244F3E1-9CCC-B6BD-375B-43CB9E97E2D7}"/>
              </a:ext>
            </a:extLst>
          </p:cNvPr>
          <p:cNvSpPr txBox="1">
            <a:spLocks/>
          </p:cNvSpPr>
          <p:nvPr/>
        </p:nvSpPr>
        <p:spPr>
          <a:xfrm>
            <a:off x="10932319" y="6203184"/>
            <a:ext cx="1070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F7591C-B6B1-476D-B5D6-13BD14E90EB0}" type="slidenum">
              <a:rPr lang="th-TH" sz="4400" b="1" smtClean="0">
                <a:solidFill>
                  <a:schemeClr val="tx1"/>
                </a:solidFill>
              </a:rPr>
              <a:pPr/>
              <a:t>44</a:t>
            </a:fld>
            <a:endParaRPr lang="th-TH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4993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BB4FFB-2228-B50D-5479-75C41CEED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977009"/>
            <a:ext cx="11919283" cy="5590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7FB7FB-FDE6-CF1A-D02A-ED3C972200D1}"/>
              </a:ext>
            </a:extLst>
          </p:cNvPr>
          <p:cNvSpPr txBox="1"/>
          <p:nvPr/>
        </p:nvSpPr>
        <p:spPr>
          <a:xfrm flipH="1">
            <a:off x="1690914" y="290193"/>
            <a:ext cx="8810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ที่มาการปรับปรุงแนวทางบริหาร กปท. ปี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C5882-9125-B56A-206A-890F1272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1711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0C390-3ADF-583B-4134-4EC0F1BF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183240-87B5-4313-3690-8F873AE4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0342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F3C8288-D1AB-CA6C-DAB9-45751BE00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990" y="10248"/>
            <a:ext cx="1567076" cy="156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8727D-1CBC-F746-FEBF-485B79B35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71" y="1338905"/>
            <a:ext cx="5877883" cy="5366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1FE49D-07EA-90F2-98EB-ACAFEEE02E2A}"/>
              </a:ext>
            </a:extLst>
          </p:cNvPr>
          <p:cNvSpPr txBox="1"/>
          <p:nvPr/>
        </p:nvSpPr>
        <p:spPr>
          <a:xfrm flipH="1">
            <a:off x="674914" y="103828"/>
            <a:ext cx="8810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การปรับปรุงแนวทางบริหาร กปท. ปี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004F-D08B-B3C5-83DD-2E1C7B35B60E}"/>
              </a:ext>
            </a:extLst>
          </p:cNvPr>
          <p:cNvSpPr txBox="1"/>
          <p:nvPr/>
        </p:nvSpPr>
        <p:spPr>
          <a:xfrm>
            <a:off x="7431312" y="1466996"/>
            <a:ext cx="359228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อปท. จัดทำแผนสุขภาพและกำกับ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F12D9-359F-1536-3A42-FD804FF73B82}"/>
              </a:ext>
            </a:extLst>
          </p:cNvPr>
          <p:cNvSpPr txBox="1"/>
          <p:nvPr/>
        </p:nvSpPr>
        <p:spPr>
          <a:xfrm>
            <a:off x="7431312" y="2286691"/>
            <a:ext cx="2859314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ผู้ทำโครงการรับรองดำเนินงานไม่ซ้ำซ้อน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9B80C-1C89-EE0C-3CB3-8D8773FF6952}"/>
              </a:ext>
            </a:extLst>
          </p:cNvPr>
          <p:cNvSpPr txBox="1"/>
          <p:nvPr/>
        </p:nvSpPr>
        <p:spPr>
          <a:xfrm>
            <a:off x="7431312" y="3834053"/>
            <a:ext cx="359228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อปท. จัดทำแผนการเงินกองทุน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วางแผนการพัฒนา จนท.กองทุนฯ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B3776-BCBD-FDB8-8C48-CC5C790BFED3}"/>
              </a:ext>
            </a:extLst>
          </p:cNvPr>
          <p:cNvSpPr txBox="1"/>
          <p:nvPr/>
        </p:nvSpPr>
        <p:spPr>
          <a:xfrm>
            <a:off x="7431312" y="5439471"/>
            <a:ext cx="3592286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ประชาสัมพันธ์ผ่าน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website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ที่ทุกคนเข้าถึงข้อมูล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67E2A8-7782-68DA-CFD7-DD1D3856FA14}"/>
              </a:ext>
            </a:extLst>
          </p:cNvPr>
          <p:cNvCxnSpPr>
            <a:cxnSpLocks/>
          </p:cNvCxnSpPr>
          <p:nvPr/>
        </p:nvCxnSpPr>
        <p:spPr>
          <a:xfrm>
            <a:off x="5312230" y="1828800"/>
            <a:ext cx="16546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D13672-FD85-F0CF-28EC-4D979DBCCBA4}"/>
              </a:ext>
            </a:extLst>
          </p:cNvPr>
          <p:cNvCxnSpPr>
            <a:cxnSpLocks/>
          </p:cNvCxnSpPr>
          <p:nvPr/>
        </p:nvCxnSpPr>
        <p:spPr>
          <a:xfrm>
            <a:off x="5268686" y="2917372"/>
            <a:ext cx="17417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09F87B-3ADE-6B98-24E2-E3F4946FF091}"/>
              </a:ext>
            </a:extLst>
          </p:cNvPr>
          <p:cNvCxnSpPr>
            <a:cxnSpLocks/>
          </p:cNvCxnSpPr>
          <p:nvPr/>
        </p:nvCxnSpPr>
        <p:spPr>
          <a:xfrm>
            <a:off x="5268686" y="3962402"/>
            <a:ext cx="17417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97AB6F-13C9-52F9-E5D8-1241AC1175CB}"/>
              </a:ext>
            </a:extLst>
          </p:cNvPr>
          <p:cNvCxnSpPr>
            <a:cxnSpLocks/>
          </p:cNvCxnSpPr>
          <p:nvPr/>
        </p:nvCxnSpPr>
        <p:spPr>
          <a:xfrm>
            <a:off x="5355772" y="6096000"/>
            <a:ext cx="16546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8B95A-5CB0-7A12-5255-C8A09BE6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6070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24976-F535-C64E-84AC-DE725358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946" y="781390"/>
            <a:ext cx="5647172" cy="5571065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C7C2E7-07C2-0438-7BA9-31015AC5A8D8}"/>
              </a:ext>
            </a:extLst>
          </p:cNvPr>
          <p:cNvSpPr txBox="1"/>
          <p:nvPr/>
        </p:nvSpPr>
        <p:spPr>
          <a:xfrm>
            <a:off x="459325" y="740418"/>
            <a:ext cx="3889004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กปท.ทั้งสิ้น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690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อปท. ไม่สมัครเข้าร่วม กปท.</a:t>
            </a:r>
          </a:p>
          <a:p>
            <a:pPr algn="ctr"/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</a:p>
          <a:p>
            <a:pPr algn="ctr"/>
            <a:endParaRPr lang="th-TH" sz="1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ปีงบฯ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2566 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ความครอบคลุมคิดเป็น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98.26%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(เพิ่มขึ้น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707EC9-A14D-9A1F-D149-2C29E6E01D52}"/>
              </a:ext>
            </a:extLst>
          </p:cNvPr>
          <p:cNvSpPr txBox="1"/>
          <p:nvPr/>
        </p:nvSpPr>
        <p:spPr>
          <a:xfrm>
            <a:off x="6480312" y="6396335"/>
            <a:ext cx="571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กรองฐานข้อมูลจาก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  <a:hlinkClick r:id="rId4"/>
              </a:rPr>
              <a:t>http://tableau.nhso.go.th/views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10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มค.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66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19C505-BC98-16F3-D329-C980BA970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280796"/>
              </p:ext>
            </p:extLst>
          </p:nvPr>
        </p:nvGraphicFramePr>
        <p:xfrm>
          <a:off x="773721" y="5285778"/>
          <a:ext cx="3742007" cy="1318329"/>
        </p:xfrm>
        <a:graphic>
          <a:graphicData uri="http://schemas.openxmlformats.org/drawingml/2006/table">
            <a:tbl>
              <a:tblPr/>
              <a:tblGrid>
                <a:gridCol w="1136981">
                  <a:extLst>
                    <a:ext uri="{9D8B030D-6E8A-4147-A177-3AD203B41FA5}">
                      <a16:colId xmlns:a16="http://schemas.microsoft.com/office/drawing/2014/main" val="2544547322"/>
                    </a:ext>
                  </a:extLst>
                </a:gridCol>
                <a:gridCol w="1040398">
                  <a:extLst>
                    <a:ext uri="{9D8B030D-6E8A-4147-A177-3AD203B41FA5}">
                      <a16:colId xmlns:a16="http://schemas.microsoft.com/office/drawing/2014/main" val="2413338902"/>
                    </a:ext>
                  </a:extLst>
                </a:gridCol>
                <a:gridCol w="1564628">
                  <a:extLst>
                    <a:ext uri="{9D8B030D-6E8A-4147-A177-3AD203B41FA5}">
                      <a16:colId xmlns:a16="http://schemas.microsoft.com/office/drawing/2014/main" val="2395520373"/>
                    </a:ext>
                  </a:extLst>
                </a:gridCol>
              </a:tblGrid>
              <a:tr h="43944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อบต.ตะคร้ำเอน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ท่ามะกา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070566"/>
                  </a:ext>
                </a:extLst>
              </a:tr>
              <a:tr h="43944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อบต.เลาขวัญ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เลาขวัญ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820193"/>
                  </a:ext>
                </a:extLst>
              </a:tr>
              <a:tr h="43944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ทต.ท่าแลง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ท่ายาง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180040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1D604509-C573-65DC-248A-E30F4313631E}"/>
              </a:ext>
            </a:extLst>
          </p:cNvPr>
          <p:cNvSpPr/>
          <p:nvPr/>
        </p:nvSpPr>
        <p:spPr>
          <a:xfrm>
            <a:off x="3118930" y="2510971"/>
            <a:ext cx="569843" cy="503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7800AAA-884D-F5FE-F39D-0AFF8A59C2E3}"/>
              </a:ext>
            </a:extLst>
          </p:cNvPr>
          <p:cNvSpPr/>
          <p:nvPr/>
        </p:nvSpPr>
        <p:spPr>
          <a:xfrm>
            <a:off x="2213113" y="4833846"/>
            <a:ext cx="490330" cy="451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50A97C5-37A8-A451-1A6C-702B561C49BB}"/>
              </a:ext>
            </a:extLst>
          </p:cNvPr>
          <p:cNvSpPr/>
          <p:nvPr/>
        </p:nvSpPr>
        <p:spPr>
          <a:xfrm>
            <a:off x="10534309" y="1266538"/>
            <a:ext cx="247878" cy="2757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CCDF06C-6514-CD3A-67B5-256FB87C764A}"/>
              </a:ext>
            </a:extLst>
          </p:cNvPr>
          <p:cNvSpPr/>
          <p:nvPr/>
        </p:nvSpPr>
        <p:spPr>
          <a:xfrm>
            <a:off x="10550389" y="1719942"/>
            <a:ext cx="247878" cy="2757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9B048DC-EE69-3876-31C0-DF38D1BFBB35}"/>
              </a:ext>
            </a:extLst>
          </p:cNvPr>
          <p:cNvSpPr/>
          <p:nvPr/>
        </p:nvSpPr>
        <p:spPr>
          <a:xfrm>
            <a:off x="10534309" y="2126679"/>
            <a:ext cx="247878" cy="2757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2D093041-0EBB-1A84-A607-FA373CF35460}"/>
              </a:ext>
            </a:extLst>
          </p:cNvPr>
          <p:cNvSpPr/>
          <p:nvPr/>
        </p:nvSpPr>
        <p:spPr>
          <a:xfrm>
            <a:off x="10535875" y="2510971"/>
            <a:ext cx="247878" cy="2757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CD6D3A0C-7E24-26A4-3D47-A3CBF2454B4F}"/>
              </a:ext>
            </a:extLst>
          </p:cNvPr>
          <p:cNvSpPr/>
          <p:nvPr/>
        </p:nvSpPr>
        <p:spPr>
          <a:xfrm>
            <a:off x="10548831" y="3405162"/>
            <a:ext cx="247878" cy="2757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5273B27-2D1C-61F2-ECFF-533B6A61E6DB}"/>
              </a:ext>
            </a:extLst>
          </p:cNvPr>
          <p:cNvSpPr/>
          <p:nvPr/>
        </p:nvSpPr>
        <p:spPr>
          <a:xfrm>
            <a:off x="10550389" y="4749632"/>
            <a:ext cx="247878" cy="2757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AF1947A-2A90-85EC-7296-E7544F976065}"/>
              </a:ext>
            </a:extLst>
          </p:cNvPr>
          <p:cNvSpPr/>
          <p:nvPr/>
        </p:nvSpPr>
        <p:spPr>
          <a:xfrm>
            <a:off x="10542702" y="4313867"/>
            <a:ext cx="247878" cy="2757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A78B4-EB2E-7359-FBC9-070E8F7B82C9}"/>
              </a:ext>
            </a:extLst>
          </p:cNvPr>
          <p:cNvSpPr txBox="1"/>
          <p:nvPr/>
        </p:nvSpPr>
        <p:spPr>
          <a:xfrm flipH="1">
            <a:off x="145141" y="253892"/>
            <a:ext cx="498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ความครอบคลุมกปท. ปี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50D5A8-5D87-8014-E577-6C16771B7A30}"/>
              </a:ext>
            </a:extLst>
          </p:cNvPr>
          <p:cNvSpPr txBox="1"/>
          <p:nvPr/>
        </p:nvSpPr>
        <p:spPr>
          <a:xfrm>
            <a:off x="8701899" y="141018"/>
            <a:ext cx="2510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เขตลงติดตาม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A5CE9F-0288-2C40-6115-0908E5F6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903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B513D37-8F73-A614-81FA-6FA640265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5" b="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30A64C5-53B9-DC3B-AA28-F1605887F0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635165"/>
              </p:ext>
            </p:extLst>
          </p:nvPr>
        </p:nvGraphicFramePr>
        <p:xfrm>
          <a:off x="9111536" y="279813"/>
          <a:ext cx="1903012" cy="1605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400" imgH="771480" progId="Acrobat.Document.11">
                  <p:embed/>
                </p:oleObj>
              </mc:Choice>
              <mc:Fallback>
                <p:oleObj name="Acrobat Document" showAsIcon="1" r:id="rId4" imgW="914400" imgH="771480" progId="Acrobat.Document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30A64C5-53B9-DC3B-AA28-F1605887F0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11536" y="279813"/>
                        <a:ext cx="1903012" cy="1605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3A09CDD-D1CF-710D-D07B-87B62C8ED37A}"/>
              </a:ext>
            </a:extLst>
          </p:cNvPr>
          <p:cNvSpPr/>
          <p:nvPr/>
        </p:nvSpPr>
        <p:spPr>
          <a:xfrm>
            <a:off x="0" y="5374105"/>
            <a:ext cx="1243363" cy="128336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E2BAD-8251-A4F1-0F28-4117637359E9}"/>
              </a:ext>
            </a:extLst>
          </p:cNvPr>
          <p:cNvSpPr txBox="1"/>
          <p:nvPr/>
        </p:nvSpPr>
        <p:spPr>
          <a:xfrm>
            <a:off x="3838792" y="150488"/>
            <a:ext cx="3820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ประกาศบังคับใช้เพิ่มเติมปัจจุบัน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48669-60F0-0DB3-FCB5-CABA7AAAB883}"/>
              </a:ext>
            </a:extLst>
          </p:cNvPr>
          <p:cNvSpPr txBox="1"/>
          <p:nvPr/>
        </p:nvSpPr>
        <p:spPr>
          <a:xfrm>
            <a:off x="176316" y="5724940"/>
            <a:ext cx="923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ที่มา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52795-8612-F738-E7E1-97F42D12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591C-B6B1-476D-B5D6-13BD14E90EB0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2132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4729</TotalTime>
  <Words>3621</Words>
  <Application>Microsoft Office PowerPoint</Application>
  <PresentationFormat>Widescreen</PresentationFormat>
  <Paragraphs>899</Paragraphs>
  <Slides>44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FreesiaUPC</vt:lpstr>
      <vt:lpstr>TH Sarabun New</vt:lpstr>
      <vt:lpstr>TH SarabunPSK</vt:lpstr>
      <vt:lpstr>Wingdings</vt:lpstr>
      <vt:lpstr>Office Theme</vt:lpstr>
      <vt:lpstr>Acrobat Document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การจัดบริการสาธารณสุขสำหรับผู้สูงอายุที่มีภาวะพึ่งพิง และบุคคลอื่นที่มีภาวะพึ่งพิง ปีงบประมาณ 2566 สปสช. เขต5 ราชบุรี </vt:lpstr>
      <vt:lpstr>การขับเคลื่อนงาน LTC ในไตรมาส 1/2566</vt:lpstr>
      <vt:lpstr>PowerPoint Presentation</vt:lpstr>
      <vt:lpstr>PowerPoint Presentation</vt:lpstr>
      <vt:lpstr>PowerPoint Presentation</vt:lpstr>
      <vt:lpstr>สัดส่วนของผู้มีภาวะพึ่งพิงที่เข้าถึงบริการ LTC</vt:lpstr>
      <vt:lpstr>ปัญหาอุปสรรคที่พบจากการดำเนินงาน LTC</vt:lpstr>
      <vt:lpstr>แผนการขับเคลื่อน LTC</vt:lpstr>
      <vt:lpstr>PowerPoint Presentation</vt:lpstr>
      <vt:lpstr>PowerPoint Presentation</vt:lpstr>
      <vt:lpstr>วัตถุประสงค์การใช้จ่ายเงินกองทุนฟื้นฟูสมรรถภาพระดับจังหวัด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หลักการบริหารจัดการกองทุนฟื้นฟูสมรรถภาพระดับจังหวัด </vt:lpstr>
      <vt:lpstr>PowerPoint Presentation</vt:lpstr>
      <vt:lpstr>ผลการดำเนินงาน ไตรมาส ที่ 1 ปีงบประมาณ 2566</vt:lpstr>
      <vt:lpstr>แผนการขับเคลื่อนการดำเนินงานกองทุนฟื้นฟูสมรรถภาพระดับจังหวัด สปสช.เขต 5 ราชบุรี </vt:lpstr>
      <vt:lpstr>เสนอ อปสข. เพื่อโปรดพิจารณาและให้ข้อเสนอแนะ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nhso 123</dc:creator>
  <cp:lastModifiedBy>nhso 121</cp:lastModifiedBy>
  <cp:revision>260</cp:revision>
  <cp:lastPrinted>2023-01-12T05:57:56Z</cp:lastPrinted>
  <dcterms:created xsi:type="dcterms:W3CDTF">2021-10-13T12:31:16Z</dcterms:created>
  <dcterms:modified xsi:type="dcterms:W3CDTF">2023-01-16T11:03:16Z</dcterms:modified>
</cp:coreProperties>
</file>